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7"/>
  </p:notesMasterIdLst>
  <p:sldIdLst>
    <p:sldId id="262" r:id="rId3"/>
    <p:sldId id="270" r:id="rId4"/>
    <p:sldId id="263" r:id="rId5"/>
    <p:sldId id="265" r:id="rId6"/>
    <p:sldId id="266" r:id="rId7"/>
    <p:sldId id="261" r:id="rId8"/>
    <p:sldId id="267" r:id="rId9"/>
    <p:sldId id="256" r:id="rId10"/>
    <p:sldId id="273" r:id="rId11"/>
    <p:sldId id="264" r:id="rId12"/>
    <p:sldId id="259" r:id="rId13"/>
    <p:sldId id="260" r:id="rId14"/>
    <p:sldId id="268"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97B"/>
    <a:srgbClr val="53B0C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67901" autoAdjust="0"/>
  </p:normalViewPr>
  <p:slideViewPr>
    <p:cSldViewPr>
      <p:cViewPr>
        <p:scale>
          <a:sx n="90" d="100"/>
          <a:sy n="90" d="100"/>
        </p:scale>
        <p:origin x="-816" y="4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46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Home\My%20Documents\Jan's%20Docs\Loe%20Pool\2009%20review\Monitoring%20and%20WQ-\EA%20monitoring%20data\2004-2008%20chem%20data\Outfall%20TP2004-2008.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252326783867626E-2"/>
          <c:y val="0.12372881355932204"/>
          <c:w val="0.76732161323681536"/>
          <c:h val="0.83325058943903196"/>
        </c:manualLayout>
      </c:layout>
      <c:barChart>
        <c:barDir val="col"/>
        <c:grouping val="clustered"/>
        <c:varyColors val="0"/>
        <c:ser>
          <c:idx val="0"/>
          <c:order val="0"/>
          <c:tx>
            <c:strRef>
              <c:f>Sheet2!$C$6</c:f>
              <c:strCache>
                <c:ptCount val="1"/>
                <c:pt idx="0">
                  <c:v>1995-1996: UWWTD (EA monitoring at outfall)</c:v>
                </c:pt>
              </c:strCache>
            </c:strRef>
          </c:tx>
          <c:spPr>
            <a:solidFill>
              <a:srgbClr val="00800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Sheet2!$D$6:$F$6</c:f>
              <c:numCache>
                <c:formatCode>General</c:formatCode>
                <c:ptCount val="3"/>
                <c:pt idx="0">
                  <c:v>300</c:v>
                </c:pt>
              </c:numCache>
            </c:numRef>
          </c:val>
        </c:ser>
        <c:ser>
          <c:idx val="1"/>
          <c:order val="1"/>
          <c:tx>
            <c:strRef>
              <c:f>Sheet2!$C$7</c:f>
              <c:strCache>
                <c:ptCount val="1"/>
                <c:pt idx="0">
                  <c:v>1994: Johnes et al. (export co-efficient)</c:v>
                </c:pt>
              </c:strCache>
            </c:strRef>
          </c:tx>
          <c:spPr>
            <a:solidFill>
              <a:srgbClr val="00808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Sheet2!$D$7:$F$7</c:f>
              <c:numCache>
                <c:formatCode>General</c:formatCode>
                <c:ptCount val="3"/>
                <c:pt idx="0">
                  <c:v>270</c:v>
                </c:pt>
              </c:numCache>
            </c:numRef>
          </c:val>
        </c:ser>
        <c:ser>
          <c:idx val="2"/>
          <c:order val="2"/>
          <c:tx>
            <c:strRef>
              <c:f>Sheet2!$C$8</c:f>
              <c:strCache>
                <c:ptCount val="1"/>
                <c:pt idx="0">
                  <c:v>1995: Wilson (export co-efficient)</c:v>
                </c:pt>
              </c:strCache>
            </c:strRef>
          </c:tx>
          <c:spPr>
            <a:solidFill>
              <a:srgbClr val="80800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Sheet2!$D$8:$F$8</c:f>
              <c:numCache>
                <c:formatCode>General</c:formatCode>
                <c:ptCount val="3"/>
                <c:pt idx="0">
                  <c:v>366</c:v>
                </c:pt>
              </c:numCache>
            </c:numRef>
          </c:val>
        </c:ser>
        <c:ser>
          <c:idx val="3"/>
          <c:order val="3"/>
          <c:tx>
            <c:strRef>
              <c:f>Sheet2!$C$9</c:f>
              <c:strCache>
                <c:ptCount val="1"/>
                <c:pt idx="0">
                  <c:v>2005: WFD (EA monitoring at outfall)</c:v>
                </c:pt>
              </c:strCache>
            </c:strRef>
          </c:tx>
          <c:spPr>
            <a:solidFill>
              <a:srgbClr val="FF660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Sheet2!$D$9:$F$9</c:f>
              <c:numCache>
                <c:formatCode>General</c:formatCode>
                <c:ptCount val="3"/>
                <c:pt idx="1">
                  <c:v>84</c:v>
                </c:pt>
              </c:numCache>
            </c:numRef>
          </c:val>
        </c:ser>
        <c:ser>
          <c:idx val="4"/>
          <c:order val="4"/>
          <c:tx>
            <c:strRef>
              <c:f>Sheet2!$C$10</c:f>
              <c:strCache>
                <c:ptCount val="1"/>
                <c:pt idx="0">
                  <c:v>2006: WFD (EA monitoring at outfall)</c:v>
                </c:pt>
              </c:strCache>
            </c:strRef>
          </c:tx>
          <c:spPr>
            <a:solidFill>
              <a:srgbClr val="FF990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Sheet2!$D$10:$F$10</c:f>
              <c:numCache>
                <c:formatCode>General</c:formatCode>
                <c:ptCount val="3"/>
                <c:pt idx="1">
                  <c:v>57</c:v>
                </c:pt>
              </c:numCache>
            </c:numRef>
          </c:val>
        </c:ser>
        <c:ser>
          <c:idx val="5"/>
          <c:order val="5"/>
          <c:tx>
            <c:strRef>
              <c:f>Sheet2!$C$11</c:f>
              <c:strCache>
                <c:ptCount val="1"/>
                <c:pt idx="0">
                  <c:v>2007: WFD (EA monitoring at outfall)</c:v>
                </c:pt>
              </c:strCache>
            </c:strRef>
          </c:tx>
          <c:spPr>
            <a:solidFill>
              <a:srgbClr val="FFCC0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Sheet2!$D$11:$F$11</c:f>
              <c:numCache>
                <c:formatCode>General</c:formatCode>
                <c:ptCount val="3"/>
                <c:pt idx="1">
                  <c:v>76</c:v>
                </c:pt>
              </c:numCache>
            </c:numRef>
          </c:val>
        </c:ser>
        <c:ser>
          <c:idx val="6"/>
          <c:order val="6"/>
          <c:tx>
            <c:strRef>
              <c:f>Sheet2!$C$12</c:f>
              <c:strCache>
                <c:ptCount val="1"/>
                <c:pt idx="0">
                  <c:v>2015: WFD good status boundary</c:v>
                </c:pt>
              </c:strCache>
            </c:strRef>
          </c:tx>
          <c:spPr>
            <a:solidFill>
              <a:srgbClr val="0066CC"/>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Sheet2!$D$12:$F$12</c:f>
              <c:numCache>
                <c:formatCode>General</c:formatCode>
                <c:ptCount val="3"/>
                <c:pt idx="2">
                  <c:v>25</c:v>
                </c:pt>
              </c:numCache>
            </c:numRef>
          </c:val>
        </c:ser>
        <c:ser>
          <c:idx val="7"/>
          <c:order val="7"/>
          <c:tx>
            <c:strRef>
              <c:f>Sheet2!$C$13</c:f>
              <c:strCache>
                <c:ptCount val="1"/>
                <c:pt idx="0">
                  <c:v>2010: NE SSSI favourable condition status</c:v>
                </c:pt>
              </c:strCache>
            </c:strRef>
          </c:tx>
          <c:spPr>
            <a:solidFill>
              <a:srgbClr val="666699"/>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Sheet2!$D$13:$F$13</c:f>
              <c:numCache>
                <c:formatCode>General</c:formatCode>
                <c:ptCount val="3"/>
                <c:pt idx="2">
                  <c:v>20</c:v>
                </c:pt>
              </c:numCache>
            </c:numRef>
          </c:val>
        </c:ser>
        <c:ser>
          <c:idx val="8"/>
          <c:order val="8"/>
          <c:tx>
            <c:strRef>
              <c:f>Sheet2!$C$14</c:f>
              <c:strCache>
                <c:ptCount val="1"/>
                <c:pt idx="0">
                  <c:v>LPCMP end target boundary</c:v>
                </c:pt>
              </c:strCache>
            </c:strRef>
          </c:tx>
          <c:spPr>
            <a:solidFill>
              <a:srgbClr val="000080"/>
            </a:solidFill>
            <a:ln w="12700">
              <a:solidFill>
                <a:srgbClr val="000000"/>
              </a:solidFill>
              <a:prstDash val="solid"/>
            </a:ln>
          </c:spPr>
          <c:invertIfNegative val="0"/>
          <c:cat>
            <c:strRef>
              <c:f>Sheet2!$D$4:$F$5</c:f>
              <c:strCache>
                <c:ptCount val="3"/>
                <c:pt idx="0">
                  <c:v>Historic Levels</c:v>
                </c:pt>
                <c:pt idx="1">
                  <c:v>Current Levels</c:v>
                </c:pt>
                <c:pt idx="2">
                  <c:v>Future Target Levels</c:v>
                </c:pt>
              </c:strCache>
            </c:strRef>
          </c:cat>
          <c:val>
            <c:numRef>
              <c:f>Sheet2!$D$14:$F$14</c:f>
              <c:numCache>
                <c:formatCode>General</c:formatCode>
                <c:ptCount val="3"/>
                <c:pt idx="2">
                  <c:v>35</c:v>
                </c:pt>
              </c:numCache>
            </c:numRef>
          </c:val>
        </c:ser>
        <c:dLbls>
          <c:showLegendKey val="0"/>
          <c:showVal val="0"/>
          <c:showCatName val="0"/>
          <c:showSerName val="0"/>
          <c:showPercent val="0"/>
          <c:showBubbleSize val="0"/>
        </c:dLbls>
        <c:gapWidth val="170"/>
        <c:overlap val="-20"/>
        <c:axId val="78628352"/>
        <c:axId val="78629888"/>
      </c:barChart>
      <c:catAx>
        <c:axId val="78628352"/>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8629888"/>
        <c:crosses val="autoZero"/>
        <c:auto val="1"/>
        <c:lblAlgn val="ctr"/>
        <c:lblOffset val="100"/>
        <c:tickLblSkip val="1"/>
        <c:tickMarkSkip val="1"/>
        <c:noMultiLvlLbl val="0"/>
      </c:catAx>
      <c:valAx>
        <c:axId val="78629888"/>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GB"/>
                  <a:t>TP (ug/l)</a:t>
                </a:r>
              </a:p>
            </c:rich>
          </c:tx>
          <c:layout>
            <c:manualLayout>
              <c:xMode val="edge"/>
              <c:yMode val="edge"/>
              <c:x val="1.034126163391935E-2"/>
              <c:y val="0.4779661016949156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8628352"/>
        <c:crosses val="autoZero"/>
        <c:crossBetween val="between"/>
      </c:valAx>
      <c:spPr>
        <a:solidFill>
          <a:srgbClr val="C0C0C0"/>
        </a:solidFill>
        <a:ln w="12700">
          <a:solidFill>
            <a:srgbClr val="808080"/>
          </a:solidFill>
          <a:prstDash val="solid"/>
        </a:ln>
      </c:spPr>
    </c:plotArea>
    <c:legend>
      <c:legendPos val="r"/>
      <c:layout>
        <c:manualLayout>
          <c:xMode val="edge"/>
          <c:yMode val="edge"/>
          <c:x val="0.51283902746939181"/>
          <c:y val="0.1482418786028761"/>
          <c:w val="0.31334022750775625"/>
          <c:h val="0.32033898305084818"/>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885459-E506-43BA-BA01-F4D848D081CE}" type="datetimeFigureOut">
              <a:rPr lang="en-GB" smtClean="0"/>
              <a:pPr/>
              <a:t>26/04/2013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5A9B6A-1391-499A-8F96-15F12A5F8016}" type="slidenum">
              <a:rPr lang="en-GB" smtClean="0"/>
              <a:pPr/>
              <a:t>‹#›</a:t>
            </a:fld>
            <a:endParaRPr lang="en-GB"/>
          </a:p>
        </p:txBody>
      </p:sp>
    </p:spTree>
    <p:extLst>
      <p:ext uri="{BB962C8B-B14F-4D97-AF65-F5344CB8AC3E}">
        <p14:creationId xmlns:p14="http://schemas.microsoft.com/office/powerpoint/2010/main" val="69412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65A9B6A-1391-499A-8F96-15F12A5F8016}"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Location, catchment and </a:t>
            </a:r>
            <a:r>
              <a:rPr lang="en-GB" b="1" dirty="0" err="1" smtClean="0"/>
              <a:t>Loe</a:t>
            </a:r>
            <a:r>
              <a:rPr lang="en-GB" b="1" dirty="0" smtClean="0"/>
              <a:t> Pool Forum</a:t>
            </a:r>
          </a:p>
          <a:p>
            <a:endParaRPr lang="en-GB" dirty="0" smtClean="0"/>
          </a:p>
          <a:p>
            <a:r>
              <a:rPr lang="en-GB" dirty="0" err="1" smtClean="0"/>
              <a:t>Loe</a:t>
            </a:r>
            <a:r>
              <a:rPr lang="en-GB" dirty="0" smtClean="0"/>
              <a:t> Pool and River </a:t>
            </a:r>
            <a:r>
              <a:rPr lang="en-GB" dirty="0" err="1" smtClean="0"/>
              <a:t>Cober</a:t>
            </a:r>
            <a:r>
              <a:rPr lang="en-GB" dirty="0" smtClean="0"/>
              <a:t> catchment situated</a:t>
            </a:r>
            <a:r>
              <a:rPr lang="en-GB" baseline="0" dirty="0" smtClean="0"/>
              <a:t> in west Cornwall, at the top of the Lizard Peninsula.</a:t>
            </a:r>
          </a:p>
          <a:p>
            <a:r>
              <a:rPr lang="en-GB" baseline="0" dirty="0" smtClean="0"/>
              <a:t>The catchment area is ca 60km2, with </a:t>
            </a:r>
            <a:r>
              <a:rPr lang="en-GB" baseline="0" dirty="0" err="1" smtClean="0"/>
              <a:t>Loe</a:t>
            </a:r>
            <a:r>
              <a:rPr lang="en-GB" baseline="0" dirty="0" smtClean="0"/>
              <a:t> Pool at bottom of catchment between the town of </a:t>
            </a:r>
            <a:r>
              <a:rPr lang="en-GB" baseline="0" dirty="0" err="1" smtClean="0"/>
              <a:t>Helston</a:t>
            </a:r>
            <a:r>
              <a:rPr lang="en-GB" baseline="0" dirty="0" smtClean="0"/>
              <a:t> and the sea.</a:t>
            </a:r>
          </a:p>
          <a:p>
            <a:endParaRPr lang="en-GB" baseline="0" dirty="0" smtClean="0"/>
          </a:p>
          <a:p>
            <a:r>
              <a:rPr lang="en-GB" baseline="0" dirty="0" smtClean="0"/>
              <a:t>The </a:t>
            </a:r>
            <a:r>
              <a:rPr lang="en-GB" baseline="0" dirty="0" err="1" smtClean="0"/>
              <a:t>Loe</a:t>
            </a:r>
            <a:r>
              <a:rPr lang="en-GB" baseline="0" dirty="0" smtClean="0"/>
              <a:t> Pool Forum is a group of organisations and individuals with an interest in the management of the Lake and its catchment.  The Forum formed in 1996, wrote its first ‘catchment management plan’ in 1997 and the group has continued to work together to manage and improve the condition of the lake and its catchment since that date.</a:t>
            </a:r>
          </a:p>
          <a:p>
            <a:endParaRPr lang="en-GB" baseline="0" dirty="0" smtClean="0"/>
          </a:p>
          <a:p>
            <a:r>
              <a:rPr lang="en-GB" baseline="0" dirty="0" smtClean="0"/>
              <a:t>The main organisations working collaboratively through the </a:t>
            </a:r>
            <a:r>
              <a:rPr lang="en-GB" baseline="0" dirty="0" err="1" smtClean="0"/>
              <a:t>Loe</a:t>
            </a:r>
            <a:r>
              <a:rPr lang="en-GB" baseline="0" dirty="0" smtClean="0"/>
              <a:t> Pool Forum are shown here.  The Forum is also building strong links within the local community, with farmers, anglers, walkers and indeed everyone who plays a role in the lake’s management or has an interest in its future.</a:t>
            </a:r>
          </a:p>
          <a:p>
            <a:endParaRPr lang="en-GB" baseline="0" dirty="0" smtClean="0"/>
          </a:p>
        </p:txBody>
      </p:sp>
      <p:sp>
        <p:nvSpPr>
          <p:cNvPr id="4" name="Slide Number Placeholder 3"/>
          <p:cNvSpPr>
            <a:spLocks noGrp="1"/>
          </p:cNvSpPr>
          <p:nvPr>
            <p:ph type="sldNum" sz="quarter" idx="10"/>
          </p:nvPr>
        </p:nvSpPr>
        <p:spPr/>
        <p:txBody>
          <a:bodyPr/>
          <a:lstStyle/>
          <a:p>
            <a:fld id="{A65A9B6A-1391-499A-8F96-15F12A5F8016}"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smtClean="0"/>
              <a:t>Background to the </a:t>
            </a:r>
            <a:r>
              <a:rPr lang="en-GB" b="1" dirty="0" err="1" smtClean="0"/>
              <a:t>Loe</a:t>
            </a:r>
            <a:r>
              <a:rPr lang="en-GB" b="1" dirty="0" smtClean="0"/>
              <a:t> catchment system</a:t>
            </a:r>
          </a:p>
          <a:p>
            <a:endParaRPr lang="en-GB" baseline="0" dirty="0" smtClean="0"/>
          </a:p>
          <a:p>
            <a:r>
              <a:rPr lang="en-GB" baseline="0" dirty="0" err="1" smtClean="0"/>
              <a:t>Loe</a:t>
            </a:r>
            <a:r>
              <a:rPr lang="en-GB" baseline="0" dirty="0" smtClean="0"/>
              <a:t> = Pool in Cornish</a:t>
            </a:r>
          </a:p>
          <a:p>
            <a:endParaRPr lang="en-GB" baseline="0" dirty="0" smtClean="0"/>
          </a:p>
          <a:p>
            <a:r>
              <a:rPr lang="en-GB" baseline="0" dirty="0" smtClean="0"/>
              <a:t>The </a:t>
            </a:r>
            <a:r>
              <a:rPr lang="en-GB" baseline="0" dirty="0" err="1" smtClean="0"/>
              <a:t>Loe</a:t>
            </a:r>
            <a:r>
              <a:rPr lang="en-GB" baseline="0" dirty="0" smtClean="0"/>
              <a:t> has a surface area of about 56 ha, making it the largest freshwater lake in Cornwall.</a:t>
            </a:r>
          </a:p>
          <a:p>
            <a:r>
              <a:rPr lang="en-US" dirty="0" smtClean="0"/>
              <a:t>It is reputed to be the final resting place of King Arthur’s sword, Excalibur.</a:t>
            </a:r>
          </a:p>
          <a:p>
            <a:r>
              <a:rPr lang="en-US" baseline="0" dirty="0" smtClean="0"/>
              <a:t>The Pool forms part of the Penrose Estate, owned and managed by the National Trust.</a:t>
            </a:r>
            <a:endParaRPr lang="en-GB" baseline="0" dirty="0" smtClean="0"/>
          </a:p>
          <a:p>
            <a:endParaRPr lang="en-GB" baseline="0" dirty="0" smtClean="0"/>
          </a:p>
          <a:p>
            <a:r>
              <a:rPr lang="en-GB" baseline="0" dirty="0" smtClean="0"/>
              <a:t>The lake and the sea are only a few metres apart and separated by a natural shingle beach barrier or bar, seen here.</a:t>
            </a:r>
          </a:p>
          <a:p>
            <a:endParaRPr lang="en-GB" baseline="0" dirty="0" smtClean="0"/>
          </a:p>
          <a:p>
            <a:r>
              <a:rPr lang="en-GB" baseline="0" dirty="0" smtClean="0"/>
              <a:t>Bathymetric survey data from 2000 shows lake ca. 9m deep at the deepest point, which is just off the bar, where the two ‘arms’ of the lake meet.  The central neck of the lake is also quite deep, 4-6m but about half of the lake is  less than 3m in depth.</a:t>
            </a:r>
          </a:p>
          <a:p>
            <a:endParaRPr lang="en-GB" baseline="0" dirty="0" smtClean="0"/>
          </a:p>
          <a:p>
            <a:r>
              <a:rPr lang="en-GB" b="1" baseline="0" dirty="0" smtClean="0"/>
              <a:t>Water coming in: </a:t>
            </a:r>
            <a:r>
              <a:rPr lang="en-GB" baseline="0" dirty="0" smtClean="0"/>
              <a:t>The River </a:t>
            </a:r>
            <a:r>
              <a:rPr lang="en-GB" baseline="0" dirty="0" err="1" smtClean="0"/>
              <a:t>Cober</a:t>
            </a:r>
            <a:r>
              <a:rPr lang="en-GB" baseline="0" dirty="0" smtClean="0"/>
              <a:t> is the main source of water into the </a:t>
            </a:r>
            <a:r>
              <a:rPr lang="en-GB" baseline="0" dirty="0" err="1" smtClean="0"/>
              <a:t>Loe</a:t>
            </a:r>
            <a:r>
              <a:rPr lang="en-GB" baseline="0" dirty="0" smtClean="0"/>
              <a:t>, delivering more than 80% of flow, flowing in from the north, through the town of </a:t>
            </a:r>
            <a:r>
              <a:rPr lang="en-GB" baseline="0" dirty="0" err="1" smtClean="0"/>
              <a:t>Helston</a:t>
            </a:r>
            <a:r>
              <a:rPr lang="en-GB" baseline="0" dirty="0" smtClean="0"/>
              <a:t> (top aerial LHS).  A small stream flows into </a:t>
            </a:r>
            <a:r>
              <a:rPr lang="en-GB" baseline="0" dirty="0" err="1" smtClean="0"/>
              <a:t>Carminowe</a:t>
            </a:r>
            <a:r>
              <a:rPr lang="en-GB" baseline="0" dirty="0" smtClean="0"/>
              <a:t> Creek (the eastern arm of the Lake) and there are 3 other minor tributaries.</a:t>
            </a:r>
          </a:p>
          <a:p>
            <a:endParaRPr lang="en-GB" baseline="0" dirty="0" smtClean="0"/>
          </a:p>
          <a:p>
            <a:r>
              <a:rPr lang="en-GB" b="1" baseline="0" dirty="0" smtClean="0"/>
              <a:t>Water flowing out?: </a:t>
            </a:r>
            <a:r>
              <a:rPr lang="en-GB" baseline="0" dirty="0" smtClean="0"/>
              <a:t>There is quite a fascinating history of how water drains from the </a:t>
            </a:r>
            <a:r>
              <a:rPr lang="en-GB" baseline="0" dirty="0" err="1" smtClean="0"/>
              <a:t>Loe</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Legend</a:t>
            </a:r>
            <a:r>
              <a:rPr lang="en-US" b="0" baseline="0" dirty="0" smtClean="0"/>
              <a:t> has it</a:t>
            </a:r>
            <a:r>
              <a:rPr lang="en-US" b="0" dirty="0" smtClean="0"/>
              <a:t> that </a:t>
            </a:r>
            <a:r>
              <a:rPr lang="en-US" b="0" dirty="0" err="1" smtClean="0"/>
              <a:t>Loe</a:t>
            </a:r>
            <a:r>
              <a:rPr lang="en-US" b="0" dirty="0" smtClean="0"/>
              <a:t> Bar was formed when a pair of ancient giants fell out and one dropped his bag of sand across the mouth of the River </a:t>
            </a:r>
            <a:r>
              <a:rPr lang="en-US" b="0" dirty="0" err="1" smtClean="0"/>
              <a:t>Cober</a:t>
            </a:r>
            <a:r>
              <a:rPr lang="en-US" b="0" dirty="0" smtClean="0"/>
              <a:t> while running away from another giant who was throwing rocks at him. While most</a:t>
            </a:r>
            <a:r>
              <a:rPr lang="en-US" b="0" baseline="0" dirty="0" smtClean="0"/>
              <a:t> people seem to have discounted that explanation, there is still some local controversy around how the Bar was formed.  Perhaps the most plausible theory is that the Bar formed as a </a:t>
            </a:r>
            <a:r>
              <a:rPr lang="en-US" b="0" dirty="0" smtClean="0"/>
              <a:t>result of the Post Glacial rise in sea level.</a:t>
            </a:r>
          </a:p>
          <a:p>
            <a:endParaRPr lang="en-US" b="0" dirty="0" smtClean="0"/>
          </a:p>
          <a:p>
            <a:r>
              <a:rPr lang="en-US" b="0" dirty="0" smtClean="0"/>
              <a:t>Within</a:t>
            </a:r>
            <a:r>
              <a:rPr lang="en-US" b="0" baseline="0" dirty="0" smtClean="0"/>
              <a:t> recorded history, t</a:t>
            </a:r>
            <a:r>
              <a:rPr lang="en-US" b="0" dirty="0" smtClean="0"/>
              <a:t>he Bar was a much smaller and less permanent feature than it is today.  The bar continues</a:t>
            </a:r>
            <a:r>
              <a:rPr lang="en-US" b="0" baseline="0" dirty="0" smtClean="0"/>
              <a:t> to build as shingle is deposited during storm events.</a:t>
            </a:r>
            <a:endParaRPr lang="en-US" b="0" dirty="0" smtClean="0"/>
          </a:p>
          <a:p>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It is thought that pre deep mining activity in 18-19C water percolated through the sand out</a:t>
            </a:r>
            <a:r>
              <a:rPr lang="en-GB" sz="1200" kern="1200" baseline="0" dirty="0" smtClean="0">
                <a:solidFill>
                  <a:schemeClr val="tx1"/>
                </a:solidFill>
                <a:latin typeface="+mn-lt"/>
                <a:ea typeface="+mn-ea"/>
                <a:cs typeface="+mn-cs"/>
              </a:rPr>
              <a:t> to sea.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r>
              <a:rPr lang="en-US" b="0" dirty="0" smtClean="0"/>
              <a:t>During 19</a:t>
            </a:r>
            <a:r>
              <a:rPr lang="en-US" b="0" baseline="30000" dirty="0" smtClean="0"/>
              <a:t>th</a:t>
            </a:r>
            <a:r>
              <a:rPr lang="en-US" b="0" dirty="0" smtClean="0"/>
              <a:t> century,</a:t>
            </a:r>
            <a:r>
              <a:rPr lang="en-US" b="0" baseline="0" dirty="0" smtClean="0"/>
              <a:t> old maps and written records suggest that the bar was around </a:t>
            </a:r>
            <a:r>
              <a:rPr lang="en-US" b="0" dirty="0" smtClean="0"/>
              <a:t>half the width it is now and much </a:t>
            </a:r>
            <a:r>
              <a:rPr lang="en-US" b="0" i="0" dirty="0" smtClean="0"/>
              <a:t>lower.  At that time the natural</a:t>
            </a:r>
            <a:r>
              <a:rPr lang="en-US" b="0" i="0" baseline="0" dirty="0" smtClean="0"/>
              <a:t> processes of the Bar were disturbed by regular </a:t>
            </a:r>
            <a:r>
              <a:rPr lang="en-US" b="1" i="0" baseline="0" dirty="0" smtClean="0"/>
              <a:t>‘breaking of the bar’</a:t>
            </a:r>
            <a:endParaRPr lang="en-US" b="1" i="0" dirty="0" smtClean="0"/>
          </a:p>
          <a:p>
            <a:r>
              <a:rPr lang="en-US" b="0" i="0" dirty="0" smtClean="0">
                <a:solidFill>
                  <a:srgbClr val="FF0000"/>
                </a:solidFill>
              </a:rPr>
              <a:t>to let floodwater out during the winter months.</a:t>
            </a:r>
          </a:p>
          <a:p>
            <a:r>
              <a:rPr lang="en-US" b="0" i="0" dirty="0" smtClean="0">
                <a:solidFill>
                  <a:srgbClr val="FF0000"/>
                </a:solidFill>
              </a:rPr>
              <a:t> </a:t>
            </a:r>
            <a:br>
              <a:rPr lang="en-US" b="0" i="0" dirty="0" smtClean="0">
                <a:solidFill>
                  <a:srgbClr val="FF0000"/>
                </a:solidFill>
              </a:rPr>
            </a:br>
            <a:r>
              <a:rPr lang="en-US" b="0" i="0" dirty="0" smtClean="0">
                <a:solidFill>
                  <a:srgbClr val="FF0000"/>
                </a:solidFill>
              </a:rPr>
              <a:t>This action</a:t>
            </a:r>
            <a:r>
              <a:rPr lang="en-US" b="0" i="0" baseline="0" dirty="0" smtClean="0">
                <a:solidFill>
                  <a:srgbClr val="FF0000"/>
                </a:solidFill>
              </a:rPr>
              <a:t> was taken to prevent flooding in the many mines </a:t>
            </a:r>
            <a:r>
              <a:rPr lang="en-US" b="0" i="0" dirty="0" smtClean="0">
                <a:solidFill>
                  <a:srgbClr val="FF0000"/>
                </a:solidFill>
              </a:rPr>
              <a:t>in the </a:t>
            </a:r>
            <a:r>
              <a:rPr lang="en-US" b="0" i="0" dirty="0" err="1" smtClean="0">
                <a:solidFill>
                  <a:srgbClr val="FF0000"/>
                </a:solidFill>
              </a:rPr>
              <a:t>Cober</a:t>
            </a:r>
            <a:r>
              <a:rPr lang="en-US" b="0" i="0" dirty="0" smtClean="0">
                <a:solidFill>
                  <a:srgbClr val="FF0000"/>
                </a:solidFill>
              </a:rPr>
              <a:t> valley.  </a:t>
            </a:r>
          </a:p>
          <a:p>
            <a:endParaRPr lang="en-US" b="0" i="0" dirty="0" smtClean="0">
              <a:solidFill>
                <a:srgbClr val="FF0000"/>
              </a:solidFill>
            </a:endParaRPr>
          </a:p>
          <a:p>
            <a:r>
              <a:rPr lang="en-US" b="0" i="0" dirty="0" smtClean="0">
                <a:solidFill>
                  <a:srgbClr val="FF0000"/>
                </a:solidFill>
              </a:rPr>
              <a:t>But</a:t>
            </a:r>
            <a:r>
              <a:rPr lang="en-US" b="0" i="0" baseline="0" dirty="0" smtClean="0">
                <a:solidFill>
                  <a:srgbClr val="FF0000"/>
                </a:solidFill>
              </a:rPr>
              <a:t> the risk of flooding</a:t>
            </a:r>
            <a:r>
              <a:rPr lang="en-US" b="0" i="0" dirty="0" smtClean="0">
                <a:solidFill>
                  <a:srgbClr val="FF0000"/>
                </a:solidFill>
              </a:rPr>
              <a:t> had also been increased by the very large quantities of fine mineral waste being discharged from the mines into the River </a:t>
            </a:r>
            <a:r>
              <a:rPr lang="en-US" b="0" i="0" dirty="0" err="1" smtClean="0">
                <a:solidFill>
                  <a:srgbClr val="FF0000"/>
                </a:solidFill>
              </a:rPr>
              <a:t>Cober</a:t>
            </a:r>
            <a:r>
              <a:rPr lang="en-US" b="0" i="0" dirty="0" smtClean="0">
                <a:solidFill>
                  <a:srgbClr val="FF0000"/>
                </a:solidFill>
              </a:rPr>
              <a:t>.  This fine</a:t>
            </a:r>
            <a:r>
              <a:rPr lang="en-US" b="0" i="0" baseline="0" dirty="0" smtClean="0">
                <a:solidFill>
                  <a:srgbClr val="FF0000"/>
                </a:solidFill>
              </a:rPr>
              <a:t> silt </a:t>
            </a:r>
            <a:r>
              <a:rPr lang="en-US" b="0" i="0" dirty="0" smtClean="0">
                <a:solidFill>
                  <a:srgbClr val="FF0000"/>
                </a:solidFill>
              </a:rPr>
              <a:t>blocked the pore spaces in the shingle Bar</a:t>
            </a:r>
            <a:r>
              <a:rPr lang="en-US" b="0" i="0" baseline="0" dirty="0" smtClean="0">
                <a:solidFill>
                  <a:srgbClr val="FF0000"/>
                </a:solidFill>
              </a:rPr>
              <a:t> which </a:t>
            </a:r>
            <a:r>
              <a:rPr lang="en-US" b="0" i="0" dirty="0" smtClean="0">
                <a:solidFill>
                  <a:srgbClr val="FF0000"/>
                </a:solidFill>
              </a:rPr>
              <a:t>greatly reduced the infiltration capacity of the shingle, increasing the frequency and size of flood events.</a:t>
            </a:r>
          </a:p>
          <a:p>
            <a:endParaRPr lang="en-US" b="0" i="0" dirty="0" smtClean="0">
              <a:solidFill>
                <a:srgbClr val="FF0000"/>
              </a:solidFill>
            </a:endParaRPr>
          </a:p>
          <a:p>
            <a:r>
              <a:rPr lang="en-US" b="0" i="0" dirty="0" smtClean="0">
                <a:solidFill>
                  <a:srgbClr val="FF0000"/>
                </a:solidFill>
              </a:rPr>
              <a:t>The bar was broken 3 times in the 20</a:t>
            </a:r>
            <a:r>
              <a:rPr lang="en-US" b="0" i="0" baseline="30000" dirty="0" smtClean="0">
                <a:solidFill>
                  <a:srgbClr val="FF0000"/>
                </a:solidFill>
              </a:rPr>
              <a:t>th</a:t>
            </a:r>
            <a:r>
              <a:rPr lang="en-US" b="0" i="0" dirty="0" smtClean="0">
                <a:solidFill>
                  <a:srgbClr val="FF0000"/>
                </a:solidFill>
              </a:rPr>
              <a:t> C.  These</a:t>
            </a:r>
            <a:r>
              <a:rPr lang="en-US" b="0" i="0" baseline="0" dirty="0" smtClean="0">
                <a:solidFill>
                  <a:srgbClr val="FF0000"/>
                </a:solidFill>
              </a:rPr>
              <a:t> photos were taken in 1979. It was always a risky business working with the force of flood waters and the tide.  The bar was last broken by SWW in 1984 and on this occasion most of the lake drained out to sea, cutting a channel 60m wide and 10m deep.  The scar through the bar is still evident today.  So after that, a more permanent concrete outlet tunnel was constructed along the western edge of the bar.  Lake levels now are much more stable – which is better for flooding, but less beneficial for wildlife ….</a:t>
            </a:r>
          </a:p>
          <a:p>
            <a:endParaRPr lang="en-US" b="0" i="0" baseline="0" dirty="0" smtClean="0">
              <a:solidFill>
                <a:srgbClr val="FF0000"/>
              </a:solidFill>
            </a:endParaRPr>
          </a:p>
          <a:p>
            <a:endParaRPr lang="en-US" b="0" i="0" dirty="0" smtClean="0">
              <a:solidFill>
                <a:srgbClr val="FF0000"/>
              </a:solidFill>
            </a:endParaRPr>
          </a:p>
        </p:txBody>
      </p:sp>
      <p:sp>
        <p:nvSpPr>
          <p:cNvPr id="4" name="Slide Number Placeholder 3"/>
          <p:cNvSpPr>
            <a:spLocks noGrp="1"/>
          </p:cNvSpPr>
          <p:nvPr>
            <p:ph type="sldNum" sz="quarter" idx="10"/>
          </p:nvPr>
        </p:nvSpPr>
        <p:spPr/>
        <p:txBody>
          <a:bodyPr/>
          <a:lstStyle/>
          <a:p>
            <a:fld id="{A65A9B6A-1391-499A-8F96-15F12A5F8016}"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Loe</a:t>
            </a:r>
            <a:r>
              <a:rPr lang="en-US" dirty="0" smtClean="0"/>
              <a:t> Pool is designated a Site of Special Scientific Interest for its rare plant and wildlife species.  It is an important haven for overwintering wildfowl,</a:t>
            </a:r>
            <a:r>
              <a:rPr lang="en-US" baseline="0" dirty="0" smtClean="0"/>
              <a:t> such as the </a:t>
            </a:r>
            <a:r>
              <a:rPr lang="en-US" baseline="0" dirty="0" err="1" smtClean="0"/>
              <a:t>pochard</a:t>
            </a:r>
            <a:r>
              <a:rPr lang="en-US" baseline="0" dirty="0" smtClean="0"/>
              <a:t>, tufted duck and teal seen here.  Internationally important numbers of </a:t>
            </a:r>
            <a:r>
              <a:rPr lang="en-US" baseline="0" dirty="0" err="1" smtClean="0"/>
              <a:t>pochard</a:t>
            </a:r>
            <a:r>
              <a:rPr lang="en-US" baseline="0" dirty="0" smtClean="0"/>
              <a:t> seen on the Pool in winter, as well as many rarities and migrants.  Bird numbers seem to be little affected by the change in the condition of the lake through the 20</a:t>
            </a:r>
            <a:r>
              <a:rPr lang="en-US" baseline="30000" dirty="0" smtClean="0"/>
              <a:t>th</a:t>
            </a:r>
            <a:r>
              <a:rPr lang="en-US" baseline="0" dirty="0" smtClean="0"/>
              <a:t> C.</a:t>
            </a:r>
            <a:endParaRPr lang="en-US" dirty="0" smtClean="0"/>
          </a:p>
          <a:p>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latin typeface="+mn-lt"/>
                <a:ea typeface="+mn-ea"/>
                <a:cs typeface="+mn-cs"/>
              </a:rPr>
              <a:t>Loe</a:t>
            </a:r>
            <a:r>
              <a:rPr lang="en-GB" sz="1200" kern="1200" dirty="0" smtClean="0">
                <a:solidFill>
                  <a:schemeClr val="tx1"/>
                </a:solidFill>
                <a:latin typeface="+mn-lt"/>
                <a:ea typeface="+mn-ea"/>
                <a:cs typeface="+mn-cs"/>
              </a:rPr>
              <a:t> Pool would at one time have had very clear water with native trout and abundant underwater plants.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In 1848 the CA Johns wrote</a:t>
            </a:r>
            <a:r>
              <a:rPr lang="en-GB" sz="1200" kern="1200" baseline="0" dirty="0" smtClean="0">
                <a:solidFill>
                  <a:schemeClr val="tx1"/>
                </a:solidFill>
                <a:latin typeface="+mn-lt"/>
                <a:ea typeface="+mn-ea"/>
                <a:cs typeface="+mn-cs"/>
              </a:rPr>
              <a:t> ‘ In summer, the whole of the lake, except some of the very deepest parts, is filled to the surface with a tangled weeds, which greatly interfere with the sport of the fisherman; these are </a:t>
            </a:r>
            <a:r>
              <a:rPr lang="en-GB" sz="1200" kern="1200" baseline="0" dirty="0" err="1" smtClean="0">
                <a:solidFill>
                  <a:schemeClr val="tx1"/>
                </a:solidFill>
                <a:latin typeface="+mn-lt"/>
                <a:ea typeface="+mn-ea"/>
                <a:cs typeface="+mn-cs"/>
              </a:rPr>
              <a:t>perfoliate</a:t>
            </a:r>
            <a:r>
              <a:rPr lang="en-GB" sz="1200" kern="1200" baseline="0" dirty="0" smtClean="0">
                <a:solidFill>
                  <a:schemeClr val="tx1"/>
                </a:solidFill>
                <a:latin typeface="+mn-lt"/>
                <a:ea typeface="+mn-ea"/>
                <a:cs typeface="+mn-cs"/>
              </a:rPr>
              <a:t> and small pondweed.’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latin typeface="+mn-lt"/>
              <a:ea typeface="+mn-ea"/>
              <a:cs typeface="+mn-cs"/>
            </a:endParaRPr>
          </a:p>
          <a:p>
            <a:r>
              <a:rPr lang="en-GB" dirty="0" smtClean="0"/>
              <a:t>As</a:t>
            </a:r>
            <a:r>
              <a:rPr lang="en-GB" baseline="0" dirty="0" smtClean="0"/>
              <a:t> with many UK Lowland Lakes, </a:t>
            </a:r>
            <a:r>
              <a:rPr lang="en-GB" baseline="0" dirty="0" err="1" smtClean="0"/>
              <a:t>Loe</a:t>
            </a:r>
            <a:r>
              <a:rPr lang="en-GB" baseline="0" dirty="0" smtClean="0"/>
              <a:t> Pool is currently </a:t>
            </a:r>
            <a:r>
              <a:rPr lang="en-GB" baseline="0" dirty="0" err="1" smtClean="0"/>
              <a:t>eutrophic</a:t>
            </a:r>
            <a:r>
              <a:rPr lang="en-GB" baseline="0" dirty="0" smtClean="0"/>
              <a:t>.  </a:t>
            </a:r>
          </a:p>
          <a:p>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It has a high nutrient status.</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Eutrophication</a:t>
            </a:r>
            <a:r>
              <a:rPr lang="en-GB" sz="1200" kern="1200" dirty="0" smtClean="0">
                <a:solidFill>
                  <a:schemeClr val="tx1"/>
                </a:solidFill>
                <a:latin typeface="+mn-lt"/>
                <a:ea typeface="+mn-ea"/>
                <a:cs typeface="+mn-cs"/>
              </a:rPr>
              <a:t> is defined as the ecological change brought about by elevated levels of nutrients in the lakes water.  </a:t>
            </a:r>
          </a:p>
          <a:p>
            <a:endParaRPr lang="en-GB" baseline="0" dirty="0" smtClean="0"/>
          </a:p>
          <a:p>
            <a:r>
              <a:rPr lang="en-GB" baseline="0" dirty="0" smtClean="0"/>
              <a:t>These images of blue-green algal blooms were taken in the late 1990s.  Algal blooms began in the 1960s and  occurred most summers until 2006.</a:t>
            </a:r>
          </a:p>
          <a:p>
            <a:endParaRPr lang="en-GB" baseline="0" dirty="0" smtClean="0"/>
          </a:p>
          <a:p>
            <a:pPr lvl="0" hangingPunct="0"/>
            <a:r>
              <a:rPr lang="en-GB" sz="1200" kern="1200" dirty="0" smtClean="0">
                <a:solidFill>
                  <a:schemeClr val="tx1"/>
                </a:solidFill>
                <a:latin typeface="+mn-lt"/>
                <a:ea typeface="+mn-ea"/>
                <a:cs typeface="+mn-cs"/>
              </a:rPr>
              <a:t>The problem was made worse by the presence of a non-native macro-alga</a:t>
            </a:r>
            <a:r>
              <a:rPr lang="en-GB" sz="1200" kern="1200" baseline="0" dirty="0" smtClean="0">
                <a:solidFill>
                  <a:schemeClr val="tx1"/>
                </a:solidFill>
                <a:latin typeface="+mn-lt"/>
                <a:ea typeface="+mn-ea"/>
                <a:cs typeface="+mn-cs"/>
              </a:rPr>
              <a:t> called</a:t>
            </a:r>
            <a:r>
              <a:rPr lang="en-GB" sz="1200" kern="1200" dirty="0" smtClean="0">
                <a:solidFill>
                  <a:schemeClr val="tx1"/>
                </a:solidFill>
                <a:latin typeface="+mn-lt"/>
                <a:ea typeface="+mn-ea"/>
                <a:cs typeface="+mn-cs"/>
              </a:rPr>
              <a:t> ‘</a:t>
            </a:r>
            <a:r>
              <a:rPr lang="en-GB" sz="1200" kern="1200" dirty="0" err="1" smtClean="0">
                <a:solidFill>
                  <a:schemeClr val="tx1"/>
                </a:solidFill>
                <a:latin typeface="+mn-lt"/>
                <a:ea typeface="+mn-ea"/>
                <a:cs typeface="+mn-cs"/>
              </a:rPr>
              <a:t>waternet</a:t>
            </a:r>
            <a:r>
              <a:rPr lang="en-GB" sz="1200" kern="1200" dirty="0" smtClean="0">
                <a:solidFill>
                  <a:schemeClr val="tx1"/>
                </a:solidFill>
                <a:latin typeface="+mn-lt"/>
                <a:ea typeface="+mn-ea"/>
                <a:cs typeface="+mn-cs"/>
              </a:rPr>
              <a:t>’,.  It bloomed in midsummer for</a:t>
            </a:r>
            <a:r>
              <a:rPr lang="en-GB" sz="1200" kern="1200" baseline="0" dirty="0" smtClean="0">
                <a:solidFill>
                  <a:schemeClr val="tx1"/>
                </a:solidFill>
                <a:latin typeface="+mn-lt"/>
                <a:ea typeface="+mn-ea"/>
                <a:cs typeface="+mn-cs"/>
              </a:rPr>
              <a:t> about 20 years in </a:t>
            </a:r>
            <a:r>
              <a:rPr lang="en-GB" sz="1200" kern="1200" baseline="0" dirty="0" err="1" smtClean="0">
                <a:solidFill>
                  <a:schemeClr val="tx1"/>
                </a:solidFill>
                <a:latin typeface="+mn-lt"/>
                <a:ea typeface="+mn-ea"/>
                <a:cs typeface="+mn-cs"/>
              </a:rPr>
              <a:t>Loe</a:t>
            </a:r>
            <a:r>
              <a:rPr lang="en-GB" sz="1200" kern="1200" baseline="0" dirty="0" smtClean="0">
                <a:solidFill>
                  <a:schemeClr val="tx1"/>
                </a:solidFill>
                <a:latin typeface="+mn-lt"/>
                <a:ea typeface="+mn-ea"/>
                <a:cs typeface="+mn-cs"/>
              </a:rPr>
              <a:t> Pool from mid 1980s</a:t>
            </a:r>
            <a:r>
              <a:rPr lang="en-GB" sz="1200" kern="1200" dirty="0" smtClean="0">
                <a:solidFill>
                  <a:schemeClr val="tx1"/>
                </a:solidFill>
                <a:latin typeface="+mn-lt"/>
                <a:ea typeface="+mn-ea"/>
                <a:cs typeface="+mn-cs"/>
              </a:rPr>
              <a:t>, smothering other organisms both in the water and</a:t>
            </a:r>
            <a:r>
              <a:rPr lang="en-GB" sz="1200" kern="1200" baseline="0" dirty="0" smtClean="0">
                <a:solidFill>
                  <a:schemeClr val="tx1"/>
                </a:solidFill>
                <a:latin typeface="+mn-lt"/>
                <a:ea typeface="+mn-ea"/>
                <a:cs typeface="+mn-cs"/>
              </a:rPr>
              <a:t> on the shoreline too</a:t>
            </a:r>
            <a:r>
              <a:rPr lang="en-GB" sz="1200" kern="1200" dirty="0" smtClean="0">
                <a:solidFill>
                  <a:schemeClr val="tx1"/>
                </a:solidFill>
                <a:latin typeface="+mn-lt"/>
                <a:ea typeface="+mn-ea"/>
                <a:cs typeface="+mn-cs"/>
              </a:rPr>
              <a:t>. </a:t>
            </a:r>
          </a:p>
          <a:p>
            <a:endParaRPr lang="en-GB" baseline="0" dirty="0" smtClean="0"/>
          </a:p>
          <a:p>
            <a:r>
              <a:rPr lang="en-GB" baseline="0" dirty="0" smtClean="0"/>
              <a:t>So as a </a:t>
            </a:r>
            <a:r>
              <a:rPr lang="en-GB" baseline="0" dirty="0" err="1" smtClean="0"/>
              <a:t>eutrophic</a:t>
            </a:r>
            <a:r>
              <a:rPr lang="en-GB" baseline="0" dirty="0" smtClean="0"/>
              <a:t> lake, with regular algal blooms and a declining trout population </a:t>
            </a:r>
            <a:r>
              <a:rPr lang="en-GB" baseline="0" dirty="0" err="1" smtClean="0"/>
              <a:t>Loe</a:t>
            </a:r>
            <a:r>
              <a:rPr lang="en-GB" baseline="0" dirty="0" smtClean="0"/>
              <a:t> Pool is classified as Poor Ecological Status under WFD and the condition of the SSSI </a:t>
            </a:r>
            <a:r>
              <a:rPr lang="en-GB" baseline="0" dirty="0" err="1" smtClean="0"/>
              <a:t>waterbody</a:t>
            </a:r>
            <a:r>
              <a:rPr lang="en-GB" baseline="0" dirty="0" smtClean="0"/>
              <a:t> is currently ‘unfavourable’.</a:t>
            </a:r>
          </a:p>
          <a:p>
            <a:endParaRPr lang="en-GB" baseline="0" dirty="0" smtClean="0"/>
          </a:p>
          <a:p>
            <a:r>
              <a:rPr lang="en-GB" baseline="0" dirty="0" smtClean="0"/>
              <a:t>What are the </a:t>
            </a:r>
            <a:r>
              <a:rPr lang="en-GB" baseline="0" dirty="0" err="1" smtClean="0"/>
              <a:t>Loe</a:t>
            </a:r>
            <a:r>
              <a:rPr lang="en-GB" baseline="0" dirty="0" smtClean="0"/>
              <a:t> Pool Forum doing about it?</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en-GB" baseline="0" dirty="0" smtClean="0"/>
              <a:t>We’ve made some amazing progress already!</a:t>
            </a:r>
          </a:p>
          <a:p>
            <a:endParaRPr lang="en-GB" baseline="0" dirty="0" smtClean="0"/>
          </a:p>
          <a:p>
            <a:r>
              <a:rPr lang="en-GB" dirty="0" smtClean="0"/>
              <a:t>This graph is taken from 2009 </a:t>
            </a:r>
            <a:r>
              <a:rPr lang="en-GB" dirty="0" err="1" smtClean="0"/>
              <a:t>Loe</a:t>
            </a:r>
            <a:r>
              <a:rPr lang="en-GB" dirty="0" smtClean="0"/>
              <a:t> Pool</a:t>
            </a:r>
            <a:r>
              <a:rPr lang="en-GB" baseline="0" dirty="0" smtClean="0"/>
              <a:t> Catchment Management Plan written by Jan </a:t>
            </a:r>
            <a:r>
              <a:rPr lang="en-GB" baseline="0" dirty="0" err="1" smtClean="0"/>
              <a:t>Dinsdale</a:t>
            </a:r>
            <a:r>
              <a:rPr lang="en-GB" baseline="0" dirty="0" smtClean="0"/>
              <a:t>.</a:t>
            </a:r>
          </a:p>
          <a:p>
            <a:endParaRPr lang="en-GB" baseline="0" dirty="0" smtClean="0"/>
          </a:p>
          <a:p>
            <a:r>
              <a:rPr lang="en-GB" baseline="0" dirty="0" smtClean="0"/>
              <a:t>In 1996 when the Forum first formed the EA recorded P levels at the Lake outfall, and researchers predicted P levels from export co-</a:t>
            </a:r>
            <a:r>
              <a:rPr lang="en-GB" baseline="0" dirty="0" err="1" smtClean="0"/>
              <a:t>efficients</a:t>
            </a:r>
            <a:r>
              <a:rPr lang="en-GB" baseline="0" dirty="0" smtClean="0"/>
              <a:t> around the 300-350 </a:t>
            </a:r>
            <a:r>
              <a:rPr lang="en-GB" baseline="0" dirty="0" err="1" smtClean="0"/>
              <a:t>ug</a:t>
            </a:r>
            <a:r>
              <a:rPr lang="en-GB" baseline="0" dirty="0" smtClean="0"/>
              <a:t>/l level (green bars on graph).</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Following the</a:t>
            </a:r>
            <a:r>
              <a:rPr lang="en-GB" baseline="0" dirty="0" smtClean="0"/>
              <a:t> installation of Tertiary treatment plant at SWW’s </a:t>
            </a:r>
            <a:r>
              <a:rPr lang="en-GB" baseline="0" dirty="0" err="1" smtClean="0"/>
              <a:t>Helston</a:t>
            </a:r>
            <a:r>
              <a:rPr lang="en-GB" baseline="0" dirty="0" smtClean="0"/>
              <a:t> STW in 2003 (UWWTD) TP levels in the </a:t>
            </a:r>
            <a:r>
              <a:rPr lang="en-GB" baseline="0" dirty="0" err="1" smtClean="0"/>
              <a:t>Loe</a:t>
            </a:r>
            <a:r>
              <a:rPr lang="en-GB" baseline="0" dirty="0" smtClean="0"/>
              <a:t> fell dramatically from 300ug/l to 70-80ug/l.  They have been stable at this level for about 7 years now.</a:t>
            </a:r>
          </a:p>
          <a:p>
            <a:endParaRPr lang="en-GB" baseline="0" dirty="0" smtClean="0"/>
          </a:p>
          <a:p>
            <a:r>
              <a:rPr lang="en-GB" baseline="0" dirty="0" smtClean="0"/>
              <a:t>This represents a four-fold reduction in Total Phosphorus – and such a dramatic response in-lake nutrient status to changes in external nutrient loads is fairly unusual in Lowland </a:t>
            </a:r>
            <a:r>
              <a:rPr lang="en-GB" baseline="0" dirty="0" err="1" smtClean="0"/>
              <a:t>Eutrophic</a:t>
            </a:r>
            <a:r>
              <a:rPr lang="en-GB" baseline="0" dirty="0" smtClean="0"/>
              <a:t> Lakes.  Generally, when external sources of P are removed, there is an internal load of P from lake sediments which kicks in and continues to maintain high P levels.</a:t>
            </a:r>
          </a:p>
          <a:p>
            <a:endParaRPr lang="en-GB" baseline="0" dirty="0" smtClean="0"/>
          </a:p>
          <a:p>
            <a:r>
              <a:rPr lang="en-GB" baseline="0" dirty="0" smtClean="0"/>
              <a:t>The </a:t>
            </a:r>
            <a:r>
              <a:rPr lang="en-GB" baseline="0" dirty="0" err="1" smtClean="0"/>
              <a:t>Loe</a:t>
            </a:r>
            <a:r>
              <a:rPr lang="en-GB" baseline="0" dirty="0" smtClean="0"/>
              <a:t> Pool Management Forum hypothesize that it is the </a:t>
            </a:r>
            <a:r>
              <a:rPr lang="en-GB" baseline="0" dirty="0" err="1" smtClean="0"/>
              <a:t>Loe’s</a:t>
            </a:r>
            <a:r>
              <a:rPr lang="en-GB" baseline="0" dirty="0" smtClean="0"/>
              <a:t> long history of metal mining which is playing a positive role here.  The high iron and copper levels in the sediment help to lock-up phosphorus in the sediment, preventing its re-release into the water.  An MSc project by Justin </a:t>
            </a:r>
            <a:r>
              <a:rPr lang="en-GB" baseline="0" dirty="0" err="1" smtClean="0"/>
              <a:t>Olosunde</a:t>
            </a:r>
            <a:r>
              <a:rPr lang="en-GB" baseline="0" dirty="0" smtClean="0"/>
              <a:t> in 2002 supports this hypothesis, he found very high metal levels in the sediment right across the lake.  It is hoped that ongoing research work by Richard Jones of University of Exeter will reveal more about the sediments beneath the Pool and the role these play in the rehabilitation of the Lake.</a:t>
            </a:r>
          </a:p>
          <a:p>
            <a:endParaRPr lang="en-GB" baseline="0" dirty="0" smtClean="0"/>
          </a:p>
          <a:p>
            <a:r>
              <a:rPr lang="en-GB" baseline="0" dirty="0" smtClean="0"/>
              <a:t>This dramatic fall in P levels was closely followed with a decline and then cessation of the algal blooms – both Blue Green and the macro algae </a:t>
            </a:r>
            <a:r>
              <a:rPr lang="en-GB" baseline="0" dirty="0" err="1" smtClean="0"/>
              <a:t>hydrodicyton</a:t>
            </a:r>
            <a:r>
              <a:rPr lang="en-GB" baseline="0" dirty="0" smtClean="0"/>
              <a:t>.  We have not had an algal bloom since 2006 in the </a:t>
            </a:r>
            <a:r>
              <a:rPr lang="en-GB" baseline="0" dirty="0" err="1" smtClean="0"/>
              <a:t>Loe</a:t>
            </a:r>
            <a:r>
              <a:rPr lang="en-GB" baseline="0" dirty="0" smtClean="0"/>
              <a:t>.</a:t>
            </a:r>
          </a:p>
          <a:p>
            <a:endParaRPr lang="en-GB" baseline="0" dirty="0" smtClean="0"/>
          </a:p>
          <a:p>
            <a:r>
              <a:rPr lang="en-GB" baseline="0" dirty="0" smtClean="0"/>
              <a:t>What are we aiming towards?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WFD, SSSI and the Forum’s own target P levels for </a:t>
            </a:r>
            <a:r>
              <a:rPr lang="en-GB" baseline="0" dirty="0" err="1" smtClean="0"/>
              <a:t>Loe</a:t>
            </a:r>
            <a:r>
              <a:rPr lang="en-GB" baseline="0" dirty="0" smtClean="0"/>
              <a:t> Pool are very similar (purple-blue bars on graph) sitting around 20-25ug/l.  </a:t>
            </a:r>
          </a:p>
          <a:p>
            <a:endParaRPr lang="en-GB" baseline="0" dirty="0" smtClean="0"/>
          </a:p>
          <a:p>
            <a:r>
              <a:rPr lang="en-GB" baseline="0" dirty="0" smtClean="0"/>
              <a:t>This agreed target P level would certainly help to ensure clear water, </a:t>
            </a:r>
            <a:r>
              <a:rPr lang="en-GB" baseline="0" dirty="0" err="1" smtClean="0"/>
              <a:t>macrophyte</a:t>
            </a:r>
            <a:r>
              <a:rPr lang="en-GB" baseline="0" dirty="0" smtClean="0"/>
              <a:t> dominated, stable ecological state.  So delivering the Lake away from the </a:t>
            </a:r>
            <a:r>
              <a:rPr lang="en-GB" baseline="0" dirty="0" err="1" smtClean="0"/>
              <a:t>eutrophic</a:t>
            </a:r>
            <a:r>
              <a:rPr lang="en-GB" baseline="0" dirty="0" smtClean="0"/>
              <a:t>, algal blooms.  But is this really realistically achievable?  And what actions will the partner organisations and local community, who work together as the </a:t>
            </a:r>
            <a:r>
              <a:rPr lang="en-GB" baseline="0" dirty="0" err="1" smtClean="0"/>
              <a:t>Loe</a:t>
            </a:r>
            <a:r>
              <a:rPr lang="en-GB" baseline="0" dirty="0" smtClean="0"/>
              <a:t> Pool Forum, need to take to best work towards this target level?  The move from 80ug/l to 20ug/l is another 4-fold reduction.</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wide</a:t>
            </a:r>
            <a:r>
              <a:rPr lang="en-GB" baseline="0" dirty="0" smtClean="0"/>
              <a:t> range of national and local organisations and individuals who have been working in partnership for over 15 years, continue as the </a:t>
            </a:r>
            <a:r>
              <a:rPr lang="en-GB" baseline="0" dirty="0" err="1" smtClean="0"/>
              <a:t>Loe</a:t>
            </a:r>
            <a:r>
              <a:rPr lang="en-GB" baseline="0" dirty="0" smtClean="0"/>
              <a:t> Pool Forum, to guide and facilitate the rehabilitation of </a:t>
            </a:r>
            <a:r>
              <a:rPr lang="en-GB" baseline="0" dirty="0" err="1" smtClean="0"/>
              <a:t>Loe</a:t>
            </a:r>
            <a:r>
              <a:rPr lang="en-GB" baseline="0" dirty="0" smtClean="0"/>
              <a:t> Pool.</a:t>
            </a:r>
          </a:p>
          <a:p>
            <a:endParaRPr lang="en-GB" baseline="0" dirty="0" smtClean="0"/>
          </a:p>
          <a:p>
            <a:r>
              <a:rPr lang="en-GB" baseline="0" dirty="0" smtClean="0"/>
              <a:t>Aim to get away from the algal soup seen in the top image [this is the non-native </a:t>
            </a:r>
            <a:r>
              <a:rPr lang="en-GB" baseline="0" dirty="0" err="1" smtClean="0"/>
              <a:t>macoalgae</a:t>
            </a:r>
            <a:r>
              <a:rPr lang="en-GB" baseline="0" dirty="0" smtClean="0"/>
              <a:t> Water Net (</a:t>
            </a:r>
            <a:r>
              <a:rPr lang="en-GB" i="1" baseline="0" dirty="0" err="1" smtClean="0"/>
              <a:t>Hydrodicyton</a:t>
            </a:r>
            <a:r>
              <a:rPr lang="en-GB" i="1" baseline="0" dirty="0" smtClean="0"/>
              <a:t> </a:t>
            </a:r>
            <a:r>
              <a:rPr lang="en-GB" i="1" baseline="0" dirty="0" err="1" smtClean="0"/>
              <a:t>reticulatum</a:t>
            </a:r>
            <a:r>
              <a:rPr lang="en-GB" baseline="0" dirty="0" smtClean="0"/>
              <a:t>)] towards a stable clear water state.</a:t>
            </a:r>
          </a:p>
          <a:p>
            <a:endParaRPr lang="en-GB" baseline="0" dirty="0" smtClean="0"/>
          </a:p>
          <a:p>
            <a:r>
              <a:rPr lang="en-GB" baseline="0" dirty="0" smtClean="0"/>
              <a:t>What is the Forum doing this year?</a:t>
            </a:r>
          </a:p>
          <a:p>
            <a:endParaRPr lang="en-GB" baseline="0" dirty="0" smtClean="0"/>
          </a:p>
          <a:p>
            <a:r>
              <a:rPr lang="en-GB" baseline="0" dirty="0" smtClean="0"/>
              <a:t>With so many different parties and individuals with an interest, the Forum currently comprises 4 smaller working groups:</a:t>
            </a:r>
          </a:p>
          <a:p>
            <a:pPr>
              <a:buFont typeface="Arial" pitchFamily="34" charset="0"/>
              <a:buChar char="•"/>
            </a:pPr>
            <a:r>
              <a:rPr lang="en-GB" baseline="0" dirty="0" smtClean="0"/>
              <a:t>A community group helping local people to become more involved</a:t>
            </a:r>
          </a:p>
          <a:p>
            <a:pPr>
              <a:buFont typeface="Arial" pitchFamily="34" charset="0"/>
              <a:buChar char="•"/>
            </a:pPr>
            <a:r>
              <a:rPr lang="en-GB" baseline="0" dirty="0" smtClean="0"/>
              <a:t>A group focussed on the point sources of nutrients –  namely the two STW in the catchment</a:t>
            </a:r>
          </a:p>
          <a:p>
            <a:pPr>
              <a:buFont typeface="Arial" pitchFamily="34" charset="0"/>
              <a:buChar char="•"/>
            </a:pPr>
            <a:r>
              <a:rPr lang="en-GB" baseline="0" dirty="0" smtClean="0"/>
              <a:t>One group working with farmers across the catchment to address agricultural sources</a:t>
            </a:r>
          </a:p>
          <a:p>
            <a:pPr>
              <a:buFont typeface="Arial" pitchFamily="34" charset="0"/>
              <a:buChar char="•"/>
            </a:pPr>
            <a:r>
              <a:rPr lang="en-GB" baseline="0" dirty="0" smtClean="0"/>
              <a:t>One group focussing on the management of lake itself and lower stretch of the River </a:t>
            </a:r>
            <a:r>
              <a:rPr lang="en-GB" baseline="0" dirty="0" err="1" smtClean="0"/>
              <a:t>Cober</a:t>
            </a:r>
            <a:r>
              <a:rPr lang="en-GB" baseline="0" dirty="0" smtClean="0"/>
              <a:t> – looking at water level management, flood risk and conservation management of the lake</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next key step for the Forum is to develop a nutrient model for the catchment, using the data collected by EA WFD, SWW raw data from their drinking water abstraction from the River </a:t>
            </a:r>
            <a:r>
              <a:rPr lang="en-GB" baseline="0" dirty="0" err="1" smtClean="0"/>
              <a:t>Cober</a:t>
            </a:r>
            <a:r>
              <a:rPr lang="en-GB" baseline="0" dirty="0" smtClean="0"/>
              <a:t>, and Kelda Water Services Data collected from all of the </a:t>
            </a:r>
            <a:r>
              <a:rPr lang="en-GB" baseline="0" dirty="0" err="1" smtClean="0"/>
              <a:t>Loe</a:t>
            </a:r>
            <a:r>
              <a:rPr lang="en-GB" baseline="0" dirty="0" smtClean="0"/>
              <a:t> </a:t>
            </a:r>
            <a:r>
              <a:rPr lang="en-GB" baseline="0" dirty="0" err="1" smtClean="0"/>
              <a:t>tributraies</a:t>
            </a:r>
            <a:r>
              <a:rPr lang="en-GB" baseline="0" dirty="0" smtClean="0"/>
              <a:t>.  Kelda manage the SWW for RNAS </a:t>
            </a:r>
            <a:r>
              <a:rPr lang="en-GB" baseline="0" dirty="0" err="1" smtClean="0"/>
              <a:t>Culdrose</a:t>
            </a:r>
            <a:r>
              <a:rPr lang="en-GB"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Forum will be working towards further reduction of nutrient inputs from both SWW and Kelda STW over next few years.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way farmers manage their land in the catchment is also vital.  We want to help ensure that</a:t>
            </a:r>
            <a:r>
              <a:rPr lang="en-US" baseline="0" dirty="0" smtClean="0"/>
              <a:t> farmers make </a:t>
            </a:r>
            <a:r>
              <a:rPr lang="en-US" dirty="0" smtClean="0"/>
              <a:t>the best use of their valuable nutrients for crop growth.  Reducing loss of nutrients from the land and farmyard are a key part of us working together to improve the wildlife value of the Pool.</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Well managed wetland habitats can also play an important role for water storage and also buffering more intensively management farmland.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CED070D5-FDA1-42DC-815A-61CB15916C5D}" type="slidenum">
              <a:rPr lang="en-GB" smtClean="0"/>
              <a:pPr/>
              <a:t>9</a:t>
            </a:fld>
            <a:endParaRPr lang="en-GB"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Drinking water, the River, the Lake and the whole local community all benefit from this work.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are multiple benefits in this catchment approach for the members of the </a:t>
            </a:r>
            <a:r>
              <a:rPr lang="en-US" baseline="0" dirty="0" err="1" smtClean="0"/>
              <a:t>Loe</a:t>
            </a:r>
            <a:r>
              <a:rPr lang="en-US" baseline="0" dirty="0" smtClean="0"/>
              <a:t> Forum:</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SWW also keen to work with the catchment group and land advisors to improve raw water quality.  Drinking water abstracted mid-</a:t>
            </a:r>
            <a:r>
              <a:rPr lang="en-US" baseline="0" dirty="0" err="1" smtClean="0"/>
              <a:t>Cober</a:t>
            </a: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EA flood managers similarly keen to </a:t>
            </a:r>
            <a:r>
              <a:rPr lang="en-US" baseline="0" dirty="0" err="1" smtClean="0"/>
              <a:t>maximise</a:t>
            </a:r>
            <a:r>
              <a:rPr lang="en-US" baseline="0" dirty="0" smtClean="0"/>
              <a:t> water storage capacity and help slow water pathways to reduce flood risk in the lower catchment.  </a:t>
            </a:r>
            <a:r>
              <a:rPr lang="en-US" baseline="0" dirty="0" err="1" smtClean="0"/>
              <a:t>Helston</a:t>
            </a:r>
            <a:r>
              <a:rPr lang="en-US" baseline="0" dirty="0" smtClean="0"/>
              <a:t> history of flooding.</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NT as owners and managers of </a:t>
            </a:r>
            <a:r>
              <a:rPr lang="en-US" baseline="0" dirty="0" err="1" smtClean="0"/>
              <a:t>Loe</a:t>
            </a:r>
            <a:r>
              <a:rPr lang="en-US" baseline="0" dirty="0" smtClean="0"/>
              <a:t> Pool</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Local community to increase appreciation of and pride in their local </a:t>
            </a:r>
            <a:r>
              <a:rPr lang="en-US" baseline="0" dirty="0" err="1" smtClean="0"/>
              <a:t>waterbody</a:t>
            </a: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NE with responsibility to improve the SSSI condition</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EA again to deliver WFD</a:t>
            </a:r>
          </a:p>
          <a:p>
            <a:pPr eaLnBrk="1" hangingPunct="1"/>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nutrient modelling will help to highlight the importance of other potential sources of pollution, e.g. domestic septic tanks.  This modelling will help to better target action on the ground across the catchment and throughout the local community.</a:t>
            </a:r>
          </a:p>
          <a:p>
            <a:endParaRPr lang="en-GB" baseline="0" dirty="0" smtClean="0"/>
          </a:p>
          <a:p>
            <a:pPr eaLnBrk="1" hangingPunct="1"/>
            <a:endParaRPr lang="en-GB"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Alongside</a:t>
            </a:r>
            <a:r>
              <a:rPr lang="en-GB" baseline="0" dirty="0" smtClean="0"/>
              <a:t> addressing nutrient inputs from the catchment, the Forum oversee s</a:t>
            </a:r>
            <a:r>
              <a:rPr lang="en-GB" dirty="0" smtClean="0"/>
              <a:t>urvey work within the Pool help to build a picture of</a:t>
            </a:r>
            <a:r>
              <a:rPr lang="en-GB" baseline="0" dirty="0" smtClean="0"/>
              <a:t> </a:t>
            </a:r>
            <a:r>
              <a:rPr lang="en-GB" dirty="0" smtClean="0"/>
              <a:t>how the </a:t>
            </a:r>
            <a:r>
              <a:rPr lang="en-GB" dirty="0" err="1" smtClean="0"/>
              <a:t>waterbody</a:t>
            </a:r>
            <a:r>
              <a:rPr lang="en-GB" dirty="0" smtClean="0"/>
              <a:t> is responding.  </a:t>
            </a:r>
          </a:p>
          <a:p>
            <a:endParaRPr lang="en-GB" dirty="0" smtClean="0"/>
          </a:p>
          <a:p>
            <a:r>
              <a:rPr lang="en-GB" dirty="0" smtClean="0"/>
              <a:t>Regular surveys</a:t>
            </a:r>
            <a:r>
              <a:rPr lang="en-GB" baseline="0" dirty="0" smtClean="0"/>
              <a:t> of the underwater plant communities have been undertaken for almost 20 years by Forum’s ecologist, Jan </a:t>
            </a:r>
            <a:r>
              <a:rPr lang="en-GB" baseline="0" dirty="0" err="1" smtClean="0"/>
              <a:t>Dinsdale</a:t>
            </a:r>
            <a:r>
              <a:rPr lang="en-GB" baseline="0" dirty="0" smtClean="0"/>
              <a:t>. As yet the plant communities have been slow to respond to changes in P levels and the decline of algal blooms. Of course we are really keen to see recovery of </a:t>
            </a:r>
            <a:r>
              <a:rPr lang="en-GB" baseline="0" dirty="0" err="1" smtClean="0"/>
              <a:t>macrophyte</a:t>
            </a:r>
            <a:r>
              <a:rPr lang="en-GB" baseline="0" dirty="0" smtClean="0"/>
              <a:t> beds, and recognise this as a key step in whole lake rehabilitation. </a:t>
            </a:r>
          </a:p>
          <a:p>
            <a:endParaRPr lang="en-GB" baseline="0" dirty="0" smtClean="0"/>
          </a:p>
          <a:p>
            <a:r>
              <a:rPr lang="en-GB" baseline="0" dirty="0" smtClean="0"/>
              <a:t>Natural England funded a freshwater dive survey this summer to take a closer look at the plant communities.  </a:t>
            </a:r>
          </a:p>
          <a:p>
            <a:endParaRPr lang="en-GB" baseline="0" dirty="0" smtClean="0"/>
          </a:p>
          <a:p>
            <a:r>
              <a:rPr lang="en-GB" baseline="0" dirty="0" smtClean="0"/>
              <a:t>There is an inundation plant community comprising needle spike rush, </a:t>
            </a:r>
            <a:r>
              <a:rPr lang="en-GB" baseline="0" dirty="0" err="1" smtClean="0"/>
              <a:t>shoreweed</a:t>
            </a:r>
            <a:r>
              <a:rPr lang="en-GB" baseline="0" dirty="0" smtClean="0"/>
              <a:t> and six-</a:t>
            </a:r>
            <a:r>
              <a:rPr lang="en-GB" baseline="0" dirty="0" err="1" smtClean="0"/>
              <a:t>stamened</a:t>
            </a:r>
            <a:r>
              <a:rPr lang="en-GB" baseline="0" dirty="0" smtClean="0"/>
              <a:t> waterweed (shown in photo); all tiny species confined to the shallow shelving shores.  But there are no rooted plants in the deeper sections of the lake – and the sediment here is very unstable and mobile – which led to some exciting (dangerously sticky!) diving experiences this summer!</a:t>
            </a:r>
          </a:p>
          <a:p>
            <a:endParaRPr lang="en-GB" baseline="0" dirty="0" smtClean="0"/>
          </a:p>
          <a:p>
            <a:r>
              <a:rPr lang="en-GB" baseline="0" dirty="0" smtClean="0"/>
              <a:t>The National Trust really keen to carry out a fish survey, but this is not currently part of the WFD lake monitoring suite.  We believe their are still resident trout, which turn silvery in the lake, as sea trout would, but are land-locked.  But very few of these are caught by anglers, while the coarse fish community (</a:t>
            </a:r>
            <a:r>
              <a:rPr lang="en-GB" baseline="0" dirty="0" err="1" smtClean="0"/>
              <a:t>rudd</a:t>
            </a:r>
            <a:r>
              <a:rPr lang="en-GB" baseline="0" dirty="0" smtClean="0"/>
              <a:t>, roach and perch) appears to be thriving!</a:t>
            </a:r>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a:t>
            </a:r>
            <a:r>
              <a:rPr lang="en-GB" baseline="0" dirty="0" smtClean="0"/>
              <a:t> National Trust own and manage </a:t>
            </a:r>
            <a:r>
              <a:rPr lang="en-GB" baseline="0" dirty="0" err="1" smtClean="0"/>
              <a:t>Loe</a:t>
            </a:r>
            <a:r>
              <a:rPr lang="en-GB" baseline="0" dirty="0" smtClean="0"/>
              <a:t> Pool and the surrounding Penrose Estate.  There is a network of paths, wheelchair and cycle routes around the Pool, through semi-natural woodland, historic parkland and across the shingle bar.  The Penrose Estate is open year round and the team of National Trust rangers are working hard to open new routes, work with local groups and schools and organise events and activities from pond-dipping to a green gym. </a:t>
            </a:r>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Having</a:t>
            </a:r>
            <a:r>
              <a:rPr lang="en-GB" baseline="0" dirty="0" smtClean="0"/>
              <a:t> local people involved and helping out with our work at </a:t>
            </a:r>
            <a:r>
              <a:rPr lang="en-GB" baseline="0" dirty="0" err="1" smtClean="0"/>
              <a:t>Loe</a:t>
            </a:r>
            <a:r>
              <a:rPr lang="en-GB" baseline="0" dirty="0" smtClean="0"/>
              <a:t> Pool is key to the project’s success.</a:t>
            </a:r>
          </a:p>
          <a:p>
            <a:r>
              <a:rPr lang="en-GB" baseline="0" dirty="0" smtClean="0"/>
              <a:t>The NT rangers lead on the community side of the Forum’s work, and provide </a:t>
            </a:r>
            <a:r>
              <a:rPr lang="en-GB" sz="1200" kern="1200" dirty="0" smtClean="0">
                <a:solidFill>
                  <a:schemeClr val="tx1"/>
                </a:solidFill>
                <a:latin typeface="+mn-lt"/>
                <a:ea typeface="+mn-ea"/>
                <a:cs typeface="+mn-cs"/>
              </a:rPr>
              <a:t>a fantastic programme of activities and events to engage people of all ages and interests in </a:t>
            </a:r>
            <a:r>
              <a:rPr lang="en-GB" sz="1200" kern="1200" dirty="0" err="1" smtClean="0">
                <a:solidFill>
                  <a:schemeClr val="tx1"/>
                </a:solidFill>
                <a:latin typeface="+mn-lt"/>
                <a:ea typeface="+mn-ea"/>
                <a:cs typeface="+mn-cs"/>
              </a:rPr>
              <a:t>Loe</a:t>
            </a:r>
            <a:r>
              <a:rPr lang="en-GB" sz="1200" kern="1200" dirty="0" smtClean="0">
                <a:solidFill>
                  <a:schemeClr val="tx1"/>
                </a:solidFill>
                <a:latin typeface="+mn-lt"/>
                <a:ea typeface="+mn-ea"/>
                <a:cs typeface="+mn-cs"/>
              </a:rPr>
              <a:t> Pool.</a:t>
            </a:r>
            <a:r>
              <a:rPr lang="en-GB" sz="1200" kern="1200" baseline="0" dirty="0" smtClean="0">
                <a:solidFill>
                  <a:schemeClr val="tx1"/>
                </a:solidFill>
                <a:latin typeface="+mn-lt"/>
                <a:ea typeface="+mn-ea"/>
                <a:cs typeface="+mn-cs"/>
              </a:rPr>
              <a:t>  At these events, the rangers work to </a:t>
            </a:r>
            <a:r>
              <a:rPr lang="en-GB" sz="1200" b="0" kern="1200" dirty="0" smtClean="0">
                <a:solidFill>
                  <a:schemeClr val="tx1"/>
                </a:solidFill>
                <a:latin typeface="+mn-lt"/>
                <a:ea typeface="+mn-ea"/>
                <a:cs typeface="+mn-cs"/>
              </a:rPr>
              <a:t>communicate the story of water travelling through the </a:t>
            </a:r>
            <a:r>
              <a:rPr lang="en-GB" sz="1200" b="0" kern="1200" dirty="0" err="1" smtClean="0">
                <a:solidFill>
                  <a:schemeClr val="tx1"/>
                </a:solidFill>
                <a:latin typeface="+mn-lt"/>
                <a:ea typeface="+mn-ea"/>
                <a:cs typeface="+mn-cs"/>
              </a:rPr>
              <a:t>Loe</a:t>
            </a:r>
            <a:r>
              <a:rPr lang="en-GB" sz="1200" b="0" kern="1200" dirty="0" smtClean="0">
                <a:solidFill>
                  <a:schemeClr val="tx1"/>
                </a:solidFill>
                <a:latin typeface="+mn-lt"/>
                <a:ea typeface="+mn-ea"/>
                <a:cs typeface="+mn-cs"/>
              </a:rPr>
              <a:t> catchment, our reliance on water in our homes and the connection of this to the health of </a:t>
            </a:r>
            <a:r>
              <a:rPr lang="en-GB" sz="1200" b="0" kern="1200" dirty="0" err="1" smtClean="0">
                <a:solidFill>
                  <a:schemeClr val="tx1"/>
                </a:solidFill>
                <a:latin typeface="+mn-lt"/>
                <a:ea typeface="+mn-ea"/>
                <a:cs typeface="+mn-cs"/>
              </a:rPr>
              <a:t>Loe</a:t>
            </a:r>
            <a:r>
              <a:rPr lang="en-GB" sz="1200" b="0" kern="1200" dirty="0" smtClean="0">
                <a:solidFill>
                  <a:schemeClr val="tx1"/>
                </a:solidFill>
                <a:latin typeface="+mn-lt"/>
                <a:ea typeface="+mn-ea"/>
                <a:cs typeface="+mn-cs"/>
              </a:rPr>
              <a:t> Pool</a:t>
            </a:r>
            <a:r>
              <a:rPr lang="en-GB" sz="1200" b="1" kern="1200" baseline="0" dirty="0" smtClean="0">
                <a:solidFill>
                  <a:schemeClr val="tx1"/>
                </a:solidFill>
                <a:latin typeface="+mn-lt"/>
                <a:ea typeface="+mn-ea"/>
                <a:cs typeface="+mn-cs"/>
              </a:rPr>
              <a:t> </a:t>
            </a:r>
            <a:r>
              <a:rPr lang="en-GB" sz="1200" b="0" kern="1200" baseline="0" dirty="0" smtClean="0">
                <a:solidFill>
                  <a:schemeClr val="tx1"/>
                </a:solidFill>
                <a:latin typeface="+mn-lt"/>
                <a:ea typeface="+mn-ea"/>
                <a:cs typeface="+mn-cs"/>
              </a:rPr>
              <a:t>to everyone.</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a:t>
            </a:r>
            <a:r>
              <a:rPr lang="en-GB" baseline="0" dirty="0" smtClean="0"/>
              <a:t> is just for you Lewis!?  Of course, leave it out if you don’t have time ....</a:t>
            </a:r>
          </a:p>
          <a:p>
            <a:endParaRPr lang="en-GB" baseline="0" dirty="0" smtClean="0"/>
          </a:p>
          <a:p>
            <a:r>
              <a:rPr lang="en-GB" baseline="0" dirty="0" smtClean="0"/>
              <a:t>Signs of otter are regularly spotted both around </a:t>
            </a:r>
            <a:r>
              <a:rPr lang="en-GB" baseline="0" dirty="0" err="1" smtClean="0"/>
              <a:t>Loe</a:t>
            </a:r>
            <a:r>
              <a:rPr lang="en-GB" baseline="0" dirty="0" smtClean="0"/>
              <a:t> Pool, and within wetland habitats across the </a:t>
            </a:r>
            <a:r>
              <a:rPr lang="en-GB" baseline="0" dirty="0" err="1" smtClean="0"/>
              <a:t>Cober</a:t>
            </a:r>
            <a:r>
              <a:rPr lang="en-GB" baseline="0" dirty="0" smtClean="0"/>
              <a:t> catchment. The mostly frequently observed sign of Otter is it’s calling card – its </a:t>
            </a:r>
            <a:r>
              <a:rPr lang="en-GB" baseline="0" dirty="0" err="1" smtClean="0"/>
              <a:t>spraint</a:t>
            </a:r>
            <a:r>
              <a:rPr lang="en-GB" baseline="0" dirty="0" smtClean="0"/>
              <a:t>, full of fish scales and frog bones and smelling sweetly fragrant (unlike mink scat which is </a:t>
            </a:r>
            <a:r>
              <a:rPr lang="en-GB" baseline="0" dirty="0" err="1" smtClean="0"/>
              <a:t>truely</a:t>
            </a:r>
            <a:r>
              <a:rPr lang="en-GB" baseline="0" dirty="0" smtClean="0"/>
              <a:t> stinky!).  It is quite unusual to see the animal itself in Cornwall, however, there has been a number of sightings on the Pool in recent years.  No doubt they are feasting on all the coarse fish!?</a:t>
            </a:r>
            <a:endParaRPr lang="en-GB" dirty="0"/>
          </a:p>
        </p:txBody>
      </p:sp>
      <p:sp>
        <p:nvSpPr>
          <p:cNvPr id="4" name="Slide Number Placeholder 3"/>
          <p:cNvSpPr>
            <a:spLocks noGrp="1"/>
          </p:cNvSpPr>
          <p:nvPr>
            <p:ph type="sldNum" sz="quarter" idx="10"/>
          </p:nvPr>
        </p:nvSpPr>
        <p:spPr/>
        <p:txBody>
          <a:bodyPr/>
          <a:lstStyle/>
          <a:p>
            <a:fld id="{A65A9B6A-1391-499A-8F96-15F12A5F8016}" type="slidenum">
              <a:rPr lang="en-GB" smtClean="0"/>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735FE7D-6AF6-4B1B-92D0-C256A46F4DE9}" type="datetimeFigureOut">
              <a:rPr lang="en-GB" smtClean="0"/>
              <a:pPr/>
              <a:t>26/04/2013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7D3352-2E2F-4108-93C7-5055FA34622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5FE7D-6AF6-4B1B-92D0-C256A46F4DE9}" type="datetimeFigureOut">
              <a:rPr lang="en-GB" smtClean="0"/>
              <a:pPr/>
              <a:t>26/04/2013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7D3352-2E2F-4108-93C7-5055FA346224}"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5FE7D-6AF6-4B1B-92D0-C256A46F4DE9}" type="datetimeFigureOut">
              <a:rPr lang="en-GB" smtClean="0"/>
              <a:pPr/>
              <a:t>26/04/2013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7D3352-2E2F-4108-93C7-5055FA34622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4.jpeg"/><Relationship Id="rId7" Type="http://schemas.openxmlformats.org/officeDocument/2006/relationships/image" Target="../media/image37.jpeg"/><Relationship Id="rId2" Type="http://schemas.openxmlformats.org/officeDocument/2006/relationships/image" Target="../media/image33.jpeg"/><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7.pn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Documents and Settings\Home\My Documents\My Pictures\Digital Camera Photos\Ecology\Loe\Aerials\NT aerials 2010\Loe Pool Aerial crop.JPG"/>
          <p:cNvPicPr>
            <a:picLocks noChangeAspect="1" noChangeArrowheads="1"/>
          </p:cNvPicPr>
          <p:nvPr/>
        </p:nvPicPr>
        <p:blipFill>
          <a:blip r:embed="rId3" cstate="email"/>
          <a:srcRect/>
          <a:stretch>
            <a:fillRect/>
          </a:stretch>
        </p:blipFill>
        <p:spPr bwMode="auto">
          <a:xfrm>
            <a:off x="539552" y="404664"/>
            <a:ext cx="8198119" cy="6093296"/>
          </a:xfrm>
          <a:prstGeom prst="rect">
            <a:avLst/>
          </a:prstGeom>
          <a:noFill/>
        </p:spPr>
      </p:pic>
      <p:sp>
        <p:nvSpPr>
          <p:cNvPr id="6" name="Rectangle 5"/>
          <p:cNvSpPr/>
          <p:nvPr/>
        </p:nvSpPr>
        <p:spPr>
          <a:xfrm>
            <a:off x="4499992" y="5473005"/>
            <a:ext cx="4392697" cy="1384995"/>
          </a:xfrm>
          <a:prstGeom prst="rect">
            <a:avLst/>
          </a:prstGeom>
        </p:spPr>
        <p:txBody>
          <a:bodyPr wrap="square">
            <a:spAutoFit/>
          </a:bodyPr>
          <a:lstStyle/>
          <a:p>
            <a:r>
              <a:rPr lang="en-GB" sz="2400" smtClean="0"/>
              <a:t>Lewis Jones, South West Water</a:t>
            </a:r>
          </a:p>
          <a:p>
            <a:r>
              <a:rPr lang="en-GB" sz="2400" smtClean="0"/>
              <a:t>Jan </a:t>
            </a:r>
            <a:r>
              <a:rPr lang="en-GB" sz="2400" err="1" smtClean="0"/>
              <a:t>Dinsdale</a:t>
            </a:r>
            <a:r>
              <a:rPr lang="en-GB" sz="2400" smtClean="0"/>
              <a:t>, </a:t>
            </a:r>
            <a:r>
              <a:rPr lang="en-GB" sz="2400" err="1" smtClean="0"/>
              <a:t>Loe</a:t>
            </a:r>
            <a:r>
              <a:rPr lang="en-GB" sz="2400" smtClean="0"/>
              <a:t> Pool Forum</a:t>
            </a:r>
          </a:p>
          <a:p>
            <a:endParaRPr lang="en-GB"/>
          </a:p>
          <a:p>
            <a:endParaRPr lang="en-GB"/>
          </a:p>
        </p:txBody>
      </p:sp>
      <p:sp>
        <p:nvSpPr>
          <p:cNvPr id="2" name="Title 1"/>
          <p:cNvSpPr>
            <a:spLocks noGrp="1"/>
          </p:cNvSpPr>
          <p:nvPr>
            <p:ph type="ctrTitle"/>
          </p:nvPr>
        </p:nvSpPr>
        <p:spPr>
          <a:xfrm>
            <a:off x="683568" y="332656"/>
            <a:ext cx="9144000" cy="1412776"/>
          </a:xfrm>
        </p:spPr>
        <p:txBody>
          <a:bodyPr>
            <a:noAutofit/>
          </a:bodyPr>
          <a:lstStyle/>
          <a:p>
            <a:pPr algn="l"/>
            <a:r>
              <a:rPr lang="en-GB" sz="4000" b="1" err="1" smtClean="0">
                <a:solidFill>
                  <a:schemeClr val="tx2">
                    <a:lumMod val="25000"/>
                  </a:schemeClr>
                </a:solidFill>
              </a:rPr>
              <a:t>Loe</a:t>
            </a:r>
            <a:r>
              <a:rPr lang="en-GB" sz="4000" b="1" smtClean="0">
                <a:solidFill>
                  <a:schemeClr val="tx2">
                    <a:lumMod val="25000"/>
                  </a:schemeClr>
                </a:solidFill>
              </a:rPr>
              <a:t> Pool and River </a:t>
            </a:r>
            <a:r>
              <a:rPr lang="en-GB" sz="4000" b="1" err="1" smtClean="0">
                <a:solidFill>
                  <a:schemeClr val="tx2">
                    <a:lumMod val="25000"/>
                  </a:schemeClr>
                </a:solidFill>
              </a:rPr>
              <a:t>Cober</a:t>
            </a:r>
            <a:r>
              <a:rPr lang="en-GB" sz="4000" b="1" smtClean="0">
                <a:solidFill>
                  <a:schemeClr val="tx2">
                    <a:lumMod val="25000"/>
                  </a:schemeClr>
                </a:solidFill>
              </a:rPr>
              <a:t> catchment</a:t>
            </a:r>
            <a:endParaRPr lang="en-GB" sz="4000" b="1">
              <a:solidFill>
                <a:schemeClr val="tx2">
                  <a:lumMod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Home\My Documents\My Pictures\Digital Camera Photos\Ecology\Loe\catchment maps\SMcC catchment map.jpg"/>
          <p:cNvPicPr>
            <a:picLocks noChangeAspect="1" noChangeArrowheads="1"/>
          </p:cNvPicPr>
          <p:nvPr/>
        </p:nvPicPr>
        <p:blipFill>
          <a:blip r:embed="rId3" cstate="email"/>
          <a:srcRect/>
          <a:stretch>
            <a:fillRect/>
          </a:stretch>
        </p:blipFill>
        <p:spPr bwMode="auto">
          <a:xfrm>
            <a:off x="457376" y="1196752"/>
            <a:ext cx="3322536" cy="4824536"/>
          </a:xfrm>
          <a:prstGeom prst="rect">
            <a:avLst/>
          </a:prstGeom>
          <a:noFill/>
        </p:spPr>
      </p:pic>
      <p:pic>
        <p:nvPicPr>
          <p:cNvPr id="14338" name="Picture 2"/>
          <p:cNvPicPr>
            <a:picLocks noChangeAspect="1" noChangeArrowheads="1"/>
          </p:cNvPicPr>
          <p:nvPr/>
        </p:nvPicPr>
        <p:blipFill>
          <a:blip r:embed="rId4" cstate="email"/>
          <a:srcRect/>
          <a:stretch>
            <a:fillRect/>
          </a:stretch>
        </p:blipFill>
        <p:spPr bwMode="auto">
          <a:xfrm>
            <a:off x="7020272" y="1124744"/>
            <a:ext cx="1605934" cy="1440160"/>
          </a:xfrm>
          <a:prstGeom prst="rect">
            <a:avLst/>
          </a:prstGeom>
          <a:noFill/>
          <a:ln w="9525">
            <a:noFill/>
            <a:miter lim="800000"/>
            <a:headEnd/>
            <a:tailEnd/>
          </a:ln>
          <a:effectLst/>
        </p:spPr>
      </p:pic>
      <p:pic>
        <p:nvPicPr>
          <p:cNvPr id="14339" name="Picture 3" descr="C:\Documents and Settings\Home\My Documents\My Pictures\Digital Camera Photos\Ecology\Loe\logos\natural england.jpg"/>
          <p:cNvPicPr>
            <a:picLocks noChangeAspect="1" noChangeArrowheads="1"/>
          </p:cNvPicPr>
          <p:nvPr/>
        </p:nvPicPr>
        <p:blipFill>
          <a:blip r:embed="rId5" cstate="email"/>
          <a:srcRect/>
          <a:stretch>
            <a:fillRect/>
          </a:stretch>
        </p:blipFill>
        <p:spPr bwMode="auto">
          <a:xfrm>
            <a:off x="7308304" y="2996952"/>
            <a:ext cx="1368152" cy="1368152"/>
          </a:xfrm>
          <a:prstGeom prst="rect">
            <a:avLst/>
          </a:prstGeom>
          <a:noFill/>
        </p:spPr>
      </p:pic>
      <p:pic>
        <p:nvPicPr>
          <p:cNvPr id="14342" name="Picture 6" descr="C:\Documents and Settings\Home\My Documents\My Pictures\Digital Camera Photos\Ecology\Loe\logos\Environment_Agency_ logo.JPG"/>
          <p:cNvPicPr>
            <a:picLocks noChangeAspect="1" noChangeArrowheads="1"/>
          </p:cNvPicPr>
          <p:nvPr/>
        </p:nvPicPr>
        <p:blipFill>
          <a:blip r:embed="rId6" cstate="email"/>
          <a:srcRect/>
          <a:stretch>
            <a:fillRect/>
          </a:stretch>
        </p:blipFill>
        <p:spPr bwMode="auto">
          <a:xfrm>
            <a:off x="5940152" y="5517232"/>
            <a:ext cx="2592288" cy="716748"/>
          </a:xfrm>
          <a:prstGeom prst="rect">
            <a:avLst/>
          </a:prstGeom>
          <a:noFill/>
        </p:spPr>
      </p:pic>
      <p:pic>
        <p:nvPicPr>
          <p:cNvPr id="14343" name="Picture 7" descr="C:\Documents and Settings\Home\My Documents\My Pictures\Digital Camera Photos\Ecology\Loe\logos\CC-420x404.jpg"/>
          <p:cNvPicPr>
            <a:picLocks noChangeAspect="1" noChangeArrowheads="1"/>
          </p:cNvPicPr>
          <p:nvPr/>
        </p:nvPicPr>
        <p:blipFill>
          <a:blip r:embed="rId7" cstate="email"/>
          <a:srcRect/>
          <a:stretch>
            <a:fillRect/>
          </a:stretch>
        </p:blipFill>
        <p:spPr bwMode="auto">
          <a:xfrm>
            <a:off x="4139952" y="2348880"/>
            <a:ext cx="1434457" cy="1379810"/>
          </a:xfrm>
          <a:prstGeom prst="rect">
            <a:avLst/>
          </a:prstGeom>
          <a:noFill/>
        </p:spPr>
      </p:pic>
      <p:pic>
        <p:nvPicPr>
          <p:cNvPr id="14344" name="Picture 8" descr="C:\Documents and Settings\Home\My Documents\My Pictures\Digital Camera Photos\Ecology\Loe\logos\SWW.png"/>
          <p:cNvPicPr>
            <a:picLocks noChangeAspect="1" noChangeArrowheads="1"/>
          </p:cNvPicPr>
          <p:nvPr/>
        </p:nvPicPr>
        <p:blipFill>
          <a:blip r:embed="rId8" cstate="email"/>
          <a:srcRect/>
          <a:stretch>
            <a:fillRect/>
          </a:stretch>
        </p:blipFill>
        <p:spPr bwMode="auto">
          <a:xfrm>
            <a:off x="3851920" y="1124744"/>
            <a:ext cx="2597329" cy="1024587"/>
          </a:xfrm>
          <a:prstGeom prst="rect">
            <a:avLst/>
          </a:prstGeom>
          <a:noFill/>
        </p:spPr>
      </p:pic>
      <p:pic>
        <p:nvPicPr>
          <p:cNvPr id="14346" name="Picture 10" descr="C:\Documents and Settings\Home\My Documents\My Pictures\Digital Camera Photos\Ecology\Loe\logos\royal navy.bmp"/>
          <p:cNvPicPr>
            <a:picLocks noChangeAspect="1" noChangeArrowheads="1"/>
          </p:cNvPicPr>
          <p:nvPr/>
        </p:nvPicPr>
        <p:blipFill>
          <a:blip r:embed="rId9" cstate="email"/>
          <a:srcRect/>
          <a:stretch>
            <a:fillRect/>
          </a:stretch>
        </p:blipFill>
        <p:spPr bwMode="auto">
          <a:xfrm>
            <a:off x="5868144" y="2708920"/>
            <a:ext cx="1152128" cy="1370250"/>
          </a:xfrm>
          <a:prstGeom prst="rect">
            <a:avLst/>
          </a:prstGeom>
          <a:noFill/>
        </p:spPr>
      </p:pic>
      <p:sp>
        <p:nvSpPr>
          <p:cNvPr id="15" name="Title 14"/>
          <p:cNvSpPr>
            <a:spLocks noGrp="1"/>
          </p:cNvSpPr>
          <p:nvPr>
            <p:ph type="ctrTitle"/>
          </p:nvPr>
        </p:nvSpPr>
        <p:spPr>
          <a:xfrm>
            <a:off x="611560" y="0"/>
            <a:ext cx="8208912" cy="1152129"/>
          </a:xfrm>
        </p:spPr>
        <p:txBody>
          <a:bodyPr>
            <a:normAutofit fontScale="90000"/>
          </a:bodyPr>
          <a:lstStyle/>
          <a:p>
            <a:pPr lvl="0"/>
            <a:r>
              <a:rPr lang="en-GB" sz="4000" b="1" err="1" smtClean="0"/>
              <a:t>Loe</a:t>
            </a:r>
            <a:r>
              <a:rPr lang="en-GB" sz="4000" b="1" smtClean="0"/>
              <a:t> </a:t>
            </a:r>
            <a:r>
              <a:rPr lang="en-GB" sz="4000" b="1"/>
              <a:t>Pool Catchment </a:t>
            </a:r>
            <a:r>
              <a:rPr lang="en-GB" sz="4000" b="1" smtClean="0">
                <a:latin typeface="+mj-lt"/>
                <a:ea typeface="+mj-ea"/>
                <a:cs typeface="+mj-cs"/>
              </a:rPr>
              <a:t>Management </a:t>
            </a:r>
            <a:r>
              <a:rPr lang="en-GB" sz="4000" b="1" smtClean="0"/>
              <a:t>Forum</a:t>
            </a:r>
            <a:endParaRPr lang="en-GB" smtClean="0"/>
          </a:p>
        </p:txBody>
      </p:sp>
      <p:pic>
        <p:nvPicPr>
          <p:cNvPr id="14347" name="Picture 11" descr="C:\Documents and Settings\Home\My Documents\My Pictures\Digital Camera Photos\Ecology\Loe\catchment maps\location.jpg"/>
          <p:cNvPicPr>
            <a:picLocks noChangeAspect="1" noChangeArrowheads="1"/>
          </p:cNvPicPr>
          <p:nvPr/>
        </p:nvPicPr>
        <p:blipFill>
          <a:blip r:embed="rId10" cstate="email"/>
          <a:srcRect/>
          <a:stretch>
            <a:fillRect/>
          </a:stretch>
        </p:blipFill>
        <p:spPr bwMode="auto">
          <a:xfrm>
            <a:off x="2915816" y="4005064"/>
            <a:ext cx="2608188" cy="2439403"/>
          </a:xfrm>
          <a:prstGeom prst="rect">
            <a:avLst/>
          </a:prstGeom>
          <a:noFill/>
        </p:spPr>
      </p:pic>
      <p:pic>
        <p:nvPicPr>
          <p:cNvPr id="14345" name="Picture 9" descr="C:\Documents and Settings\Home\My Documents\My Pictures\Digital Camera Photos\Ecology\Loe\logos\kelda.bmp"/>
          <p:cNvPicPr>
            <a:picLocks noChangeAspect="1" noChangeArrowheads="1"/>
          </p:cNvPicPr>
          <p:nvPr/>
        </p:nvPicPr>
        <p:blipFill>
          <a:blip r:embed="rId11" cstate="email"/>
          <a:srcRect/>
          <a:stretch>
            <a:fillRect/>
          </a:stretch>
        </p:blipFill>
        <p:spPr bwMode="auto">
          <a:xfrm>
            <a:off x="6012160" y="4509120"/>
            <a:ext cx="2225795" cy="67741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Documents and Settings\Home\My Documents\My Pictures\Digital Camera Photos\Ecology\Loe\Aerials\NT aerials 2009\aerial CNV00002 crop.JPG"/>
          <p:cNvPicPr>
            <a:picLocks noChangeAspect="1" noChangeArrowheads="1"/>
          </p:cNvPicPr>
          <p:nvPr/>
        </p:nvPicPr>
        <p:blipFill>
          <a:blip r:embed="rId3" cstate="email"/>
          <a:srcRect/>
          <a:stretch>
            <a:fillRect/>
          </a:stretch>
        </p:blipFill>
        <p:spPr bwMode="auto">
          <a:xfrm>
            <a:off x="3851920" y="260648"/>
            <a:ext cx="5040560" cy="2480492"/>
          </a:xfrm>
          <a:prstGeom prst="rect">
            <a:avLst/>
          </a:prstGeom>
          <a:noFill/>
        </p:spPr>
      </p:pic>
      <p:sp>
        <p:nvSpPr>
          <p:cNvPr id="31" name="Title 30"/>
          <p:cNvSpPr>
            <a:spLocks noGrp="1"/>
          </p:cNvSpPr>
          <p:nvPr>
            <p:ph type="title"/>
          </p:nvPr>
        </p:nvSpPr>
        <p:spPr>
          <a:xfrm>
            <a:off x="0" y="332656"/>
            <a:ext cx="3600400" cy="1143000"/>
          </a:xfrm>
        </p:spPr>
        <p:txBody>
          <a:bodyPr>
            <a:normAutofit/>
          </a:bodyPr>
          <a:lstStyle/>
          <a:p>
            <a:r>
              <a:rPr lang="en-GB" sz="6000" err="1" smtClean="0">
                <a:latin typeface="+mj-lt"/>
                <a:ea typeface="+mj-ea"/>
                <a:cs typeface="+mj-cs"/>
              </a:rPr>
              <a:t>Loe</a:t>
            </a:r>
            <a:r>
              <a:rPr lang="en-GB" sz="6000" smtClean="0">
                <a:latin typeface="+mj-lt"/>
                <a:ea typeface="+mj-ea"/>
                <a:cs typeface="+mj-cs"/>
              </a:rPr>
              <a:t> Pool</a:t>
            </a:r>
            <a:endParaRPr lang="en-GB" sz="6000" b="1" kern="1200" smtClean="0">
              <a:solidFill>
                <a:schemeClr val="tx1"/>
              </a:solidFill>
              <a:latin typeface="Calibri"/>
              <a:ea typeface="+mn-ea"/>
              <a:cs typeface="+mn-cs"/>
            </a:endParaRPr>
          </a:p>
        </p:txBody>
      </p:sp>
      <p:pic>
        <p:nvPicPr>
          <p:cNvPr id="6150" name="Picture 6" descr="C:\Documents and Settings\Home\My Documents\My Pictures\Digital Camera Photos\Ecology\Loe\catchment maps\bathymetry crop.jpg"/>
          <p:cNvPicPr>
            <a:picLocks noGrp="1" noChangeAspect="1" noChangeArrowheads="1"/>
          </p:cNvPicPr>
          <p:nvPr>
            <p:ph idx="1"/>
          </p:nvPr>
        </p:nvPicPr>
        <p:blipFill>
          <a:blip r:embed="rId4" cstate="email"/>
          <a:srcRect/>
          <a:stretch>
            <a:fillRect/>
          </a:stretch>
        </p:blipFill>
        <p:spPr bwMode="auto">
          <a:xfrm>
            <a:off x="251520" y="1916832"/>
            <a:ext cx="4015041" cy="4093914"/>
          </a:xfrm>
          <a:prstGeom prst="rect">
            <a:avLst/>
          </a:prstGeom>
          <a:noFill/>
        </p:spPr>
      </p:pic>
      <p:pic>
        <p:nvPicPr>
          <p:cNvPr id="6148" name="Picture 4" descr="C:\Documents and Settings\Home\My Documents\My Pictures\Digital Camera Photos\Ecology\Loe\Aerials\NT aerials 2009\aerial CNV00024.JPG"/>
          <p:cNvPicPr>
            <a:picLocks noChangeAspect="1" noChangeArrowheads="1"/>
          </p:cNvPicPr>
          <p:nvPr/>
        </p:nvPicPr>
        <p:blipFill>
          <a:blip r:embed="rId5" cstate="email"/>
          <a:srcRect/>
          <a:stretch>
            <a:fillRect/>
          </a:stretch>
        </p:blipFill>
        <p:spPr bwMode="auto">
          <a:xfrm>
            <a:off x="3707904" y="3356992"/>
            <a:ext cx="4608512" cy="314863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Home\My Documents\My Pictures\Digital Camera Photos\Ecology\Loe\historic cutting bar\barcut1.jpg"/>
          <p:cNvPicPr>
            <a:picLocks noGrp="1" noChangeAspect="1" noChangeArrowheads="1"/>
          </p:cNvPicPr>
          <p:nvPr>
            <p:ph idx="1"/>
          </p:nvPr>
        </p:nvPicPr>
        <p:blipFill>
          <a:blip r:embed="rId3" cstate="email"/>
          <a:srcRect/>
          <a:stretch>
            <a:fillRect/>
          </a:stretch>
        </p:blipFill>
        <p:spPr bwMode="auto">
          <a:xfrm>
            <a:off x="4788024" y="3429000"/>
            <a:ext cx="4068606" cy="2911549"/>
          </a:xfrm>
          <a:prstGeom prst="rect">
            <a:avLst/>
          </a:prstGeom>
          <a:noFill/>
        </p:spPr>
      </p:pic>
      <p:pic>
        <p:nvPicPr>
          <p:cNvPr id="8195" name="Picture 3" descr="C:\Documents and Settings\Home\My Documents\My Pictures\Digital Camera Photos\Ecology\Loe\historic cutting bar\barcut2.jpg"/>
          <p:cNvPicPr>
            <a:picLocks noChangeAspect="1" noChangeArrowheads="1"/>
          </p:cNvPicPr>
          <p:nvPr/>
        </p:nvPicPr>
        <p:blipFill>
          <a:blip r:embed="rId4" cstate="email"/>
          <a:srcRect/>
          <a:stretch>
            <a:fillRect/>
          </a:stretch>
        </p:blipFill>
        <p:spPr bwMode="auto">
          <a:xfrm>
            <a:off x="467544" y="3429000"/>
            <a:ext cx="4117823" cy="2894632"/>
          </a:xfrm>
          <a:prstGeom prst="rect">
            <a:avLst/>
          </a:prstGeom>
          <a:noFill/>
        </p:spPr>
      </p:pic>
      <p:sp>
        <p:nvSpPr>
          <p:cNvPr id="6" name="Rectangle 5"/>
          <p:cNvSpPr/>
          <p:nvPr/>
        </p:nvSpPr>
        <p:spPr>
          <a:xfrm>
            <a:off x="6804248" y="5949280"/>
            <a:ext cx="2080057" cy="369332"/>
          </a:xfrm>
          <a:prstGeom prst="rect">
            <a:avLst/>
          </a:prstGeom>
        </p:spPr>
        <p:txBody>
          <a:bodyPr wrap="none">
            <a:spAutoFit/>
          </a:bodyPr>
          <a:lstStyle/>
          <a:p>
            <a:r>
              <a:rPr lang="en-GB" smtClean="0"/>
              <a:t>Photos: Dave Davies</a:t>
            </a:r>
            <a:endParaRPr lang="en-GB"/>
          </a:p>
        </p:txBody>
      </p:sp>
      <p:sp>
        <p:nvSpPr>
          <p:cNvPr id="7" name="Title 1"/>
          <p:cNvSpPr txBox="1">
            <a:spLocks/>
          </p:cNvSpPr>
          <p:nvPr/>
        </p:nvSpPr>
        <p:spPr>
          <a:xfrm>
            <a:off x="323528" y="0"/>
            <a:ext cx="3384376" cy="2232248"/>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100" b="0" i="0" u="none" strike="noStrike" kern="1200" cap="none" spc="0" normalizeH="0" baseline="0" noProof="0" smtClean="0">
                <a:ln>
                  <a:noFill/>
                </a:ln>
                <a:solidFill>
                  <a:schemeClr val="tx1"/>
                </a:solidFill>
                <a:effectLst/>
                <a:uLnTx/>
                <a:uFillTx/>
                <a:latin typeface="+mj-lt"/>
                <a:ea typeface="+mj-ea"/>
                <a:cs typeface="+mj-cs"/>
              </a:rPr>
              <a:t/>
            </a:r>
            <a:br>
              <a:rPr kumimoji="0" lang="en-GB" sz="3100" b="0" i="0" u="none" strike="noStrike" kern="1200" cap="none" spc="0" normalizeH="0" baseline="0" noProof="0" smtClean="0">
                <a:ln>
                  <a:noFill/>
                </a:ln>
                <a:solidFill>
                  <a:schemeClr val="tx1"/>
                </a:solidFill>
                <a:effectLst/>
                <a:uLnTx/>
                <a:uFillTx/>
                <a:latin typeface="+mj-lt"/>
                <a:ea typeface="+mj-ea"/>
                <a:cs typeface="+mj-cs"/>
              </a:rPr>
            </a:br>
            <a:r>
              <a:rPr kumimoji="0" lang="en-GB" sz="3100" b="0" i="0" u="none" strike="noStrike" kern="1200" cap="none" spc="0" normalizeH="0" baseline="0" noProof="0" smtClean="0">
                <a:ln>
                  <a:noFill/>
                </a:ln>
                <a:solidFill>
                  <a:schemeClr val="tx1"/>
                </a:solidFill>
                <a:effectLst/>
                <a:uLnTx/>
                <a:uFillTx/>
                <a:latin typeface="+mj-lt"/>
                <a:ea typeface="+mj-ea"/>
                <a:cs typeface="+mj-cs"/>
              </a:rPr>
              <a:t/>
            </a:r>
            <a:br>
              <a:rPr kumimoji="0" lang="en-GB" sz="3100" b="0" i="0" u="none" strike="noStrike" kern="1200" cap="none" spc="0" normalizeH="0" baseline="0" noProof="0" smtClean="0">
                <a:ln>
                  <a:noFill/>
                </a:ln>
                <a:solidFill>
                  <a:schemeClr val="tx1"/>
                </a:solidFill>
                <a:effectLst/>
                <a:uLnTx/>
                <a:uFillTx/>
                <a:latin typeface="+mj-lt"/>
                <a:ea typeface="+mj-ea"/>
                <a:cs typeface="+mj-cs"/>
              </a:rPr>
            </a:br>
            <a:endParaRPr kumimoji="0" lang="en-GB" sz="8400" b="0" i="0" u="none" strike="noStrike" kern="1200" cap="none" spc="0" normalizeH="0" baseline="0" noProof="0" smtClean="0">
              <a:ln>
                <a:noFill/>
              </a:ln>
              <a:solidFill>
                <a:schemeClr val="tx1"/>
              </a:solidFill>
              <a:effectLst/>
              <a:uLnTx/>
              <a:uFillTx/>
              <a:latin typeface="+mj-lt"/>
              <a:ea typeface="+mj-ea"/>
              <a:cs typeface="+mj-cs"/>
            </a:endParaRPr>
          </a:p>
        </p:txBody>
      </p:sp>
      <p:pic>
        <p:nvPicPr>
          <p:cNvPr id="8" name="Picture 2" descr="C:\Documents and Settings\Home\My Documents\My Pictures\Digital Camera Photos\Ecology\Loe\views 2012\beautiful bar JD.jpg"/>
          <p:cNvPicPr>
            <a:picLocks noChangeAspect="1" noChangeArrowheads="1"/>
          </p:cNvPicPr>
          <p:nvPr/>
        </p:nvPicPr>
        <p:blipFill>
          <a:blip r:embed="rId5" cstate="email"/>
          <a:srcRect/>
          <a:stretch>
            <a:fillRect/>
          </a:stretch>
        </p:blipFill>
        <p:spPr bwMode="auto">
          <a:xfrm>
            <a:off x="3573292" y="404664"/>
            <a:ext cx="5259012" cy="2664296"/>
          </a:xfrm>
          <a:prstGeom prst="rect">
            <a:avLst/>
          </a:prstGeom>
          <a:noFill/>
        </p:spPr>
      </p:pic>
      <p:sp>
        <p:nvSpPr>
          <p:cNvPr id="9" name="Title 30"/>
          <p:cNvSpPr>
            <a:spLocks noGrp="1"/>
          </p:cNvSpPr>
          <p:nvPr>
            <p:ph type="title"/>
          </p:nvPr>
        </p:nvSpPr>
        <p:spPr>
          <a:xfrm>
            <a:off x="395536" y="548680"/>
            <a:ext cx="3600400" cy="1584176"/>
          </a:xfrm>
        </p:spPr>
        <p:txBody>
          <a:bodyPr>
            <a:normAutofit fontScale="90000"/>
          </a:bodyPr>
          <a:lstStyle/>
          <a:p>
            <a:pPr algn="l"/>
            <a:r>
              <a:rPr lang="en-GB" sz="6000"/>
              <a:t>Breaking the </a:t>
            </a:r>
            <a:r>
              <a:rPr lang="en-GB" sz="6000" smtClean="0"/>
              <a:t>bar ...</a:t>
            </a:r>
            <a:endParaRPr lang="en-GB" sz="6000" b="1" kern="1200" smtClean="0">
              <a:solidFill>
                <a:schemeClr val="tx1"/>
              </a:solidFill>
              <a:latin typeface="Calibri"/>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1143000"/>
          </a:xfrm>
        </p:spPr>
        <p:txBody>
          <a:bodyPr/>
          <a:lstStyle/>
          <a:p>
            <a:r>
              <a:rPr lang="en-GB" smtClean="0"/>
              <a:t>SSSI: Wintering wildfowl</a:t>
            </a:r>
            <a:endParaRPr lang="en-GB"/>
          </a:p>
        </p:txBody>
      </p:sp>
      <p:pic>
        <p:nvPicPr>
          <p:cNvPr id="11268" name="Picture 4" descr="C:\Documents and Settings\Home\My Documents\My Pictures\Digital Camera Photos\Ecology\Loe\birds DChap to pay\pochard 0110 square.jpg"/>
          <p:cNvPicPr>
            <a:picLocks noChangeAspect="1" noChangeArrowheads="1"/>
          </p:cNvPicPr>
          <p:nvPr/>
        </p:nvPicPr>
        <p:blipFill>
          <a:blip r:embed="rId3" cstate="email"/>
          <a:srcRect/>
          <a:stretch>
            <a:fillRect/>
          </a:stretch>
        </p:blipFill>
        <p:spPr bwMode="auto">
          <a:xfrm>
            <a:off x="323528" y="2780928"/>
            <a:ext cx="2825638" cy="2473970"/>
          </a:xfrm>
          <a:prstGeom prst="rect">
            <a:avLst/>
          </a:prstGeom>
          <a:noFill/>
        </p:spPr>
      </p:pic>
      <p:pic>
        <p:nvPicPr>
          <p:cNvPr id="11269" name="Picture 5" descr="C:\Documents and Settings\Home\My Documents\My Pictures\Digital Camera Photos\Ecology\Loe\birds DChap to pay\tufted duck 0211 (12).jpg"/>
          <p:cNvPicPr>
            <a:picLocks noChangeAspect="1" noChangeArrowheads="1"/>
          </p:cNvPicPr>
          <p:nvPr/>
        </p:nvPicPr>
        <p:blipFill>
          <a:blip r:embed="rId4" cstate="email"/>
          <a:srcRect/>
          <a:stretch>
            <a:fillRect/>
          </a:stretch>
        </p:blipFill>
        <p:spPr bwMode="auto">
          <a:xfrm>
            <a:off x="3419872" y="2780928"/>
            <a:ext cx="2520280" cy="2465899"/>
          </a:xfrm>
          <a:prstGeom prst="rect">
            <a:avLst/>
          </a:prstGeom>
          <a:noFill/>
        </p:spPr>
      </p:pic>
      <p:pic>
        <p:nvPicPr>
          <p:cNvPr id="11270" name="Picture 6" descr="C:\Documents and Settings\Home\My Documents\My Pictures\Digital Camera Photos\Ecology\Loe\birds DChap to pay\teal group square.jpg"/>
          <p:cNvPicPr>
            <a:picLocks noGrp="1" noChangeAspect="1" noChangeArrowheads="1"/>
          </p:cNvPicPr>
          <p:nvPr>
            <p:ph idx="1"/>
          </p:nvPr>
        </p:nvPicPr>
        <p:blipFill>
          <a:blip r:embed="rId5" cstate="email"/>
          <a:srcRect/>
          <a:stretch>
            <a:fillRect/>
          </a:stretch>
        </p:blipFill>
        <p:spPr bwMode="auto">
          <a:xfrm>
            <a:off x="6156176" y="2780928"/>
            <a:ext cx="2758387" cy="2448272"/>
          </a:xfrm>
          <a:prstGeom prst="rect">
            <a:avLst/>
          </a:prstGeom>
          <a:noFill/>
        </p:spPr>
      </p:pic>
      <p:sp>
        <p:nvSpPr>
          <p:cNvPr id="10" name="Rectangle 9"/>
          <p:cNvSpPr/>
          <p:nvPr/>
        </p:nvSpPr>
        <p:spPr>
          <a:xfrm>
            <a:off x="1259632" y="4941168"/>
            <a:ext cx="1927259" cy="307777"/>
          </a:xfrm>
          <a:prstGeom prst="rect">
            <a:avLst/>
          </a:prstGeom>
        </p:spPr>
        <p:txBody>
          <a:bodyPr wrap="none">
            <a:spAutoFit/>
          </a:bodyPr>
          <a:lstStyle/>
          <a:p>
            <a:r>
              <a:rPr lang="en-GB" sz="1400" smtClean="0"/>
              <a:t>Photos: David Chapman</a:t>
            </a:r>
            <a:endParaRPr lang="en-GB" sz="1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056" y="404664"/>
            <a:ext cx="5410944" cy="634082"/>
          </a:xfrm>
        </p:spPr>
        <p:txBody>
          <a:bodyPr>
            <a:normAutofit fontScale="90000"/>
          </a:bodyPr>
          <a:lstStyle/>
          <a:p>
            <a:r>
              <a:rPr lang="en-GB" smtClean="0"/>
              <a:t>Failing SSSI and WFD</a:t>
            </a:r>
            <a:endParaRPr lang="en-GB"/>
          </a:p>
        </p:txBody>
      </p:sp>
      <p:pic>
        <p:nvPicPr>
          <p:cNvPr id="4098" name="Picture 2" descr="C:\Documents and Settings\Home\My Documents\My Pictures\Digital Camera Photos\Ecology\Loe\algae\Loe Pool algae on Bar  Oct 2001.jpg"/>
          <p:cNvPicPr>
            <a:picLocks noGrp="1" noChangeAspect="1" noChangeArrowheads="1"/>
          </p:cNvPicPr>
          <p:nvPr>
            <p:ph idx="1"/>
          </p:nvPr>
        </p:nvPicPr>
        <p:blipFill>
          <a:blip r:embed="rId3" cstate="email"/>
          <a:srcRect/>
          <a:stretch>
            <a:fillRect/>
          </a:stretch>
        </p:blipFill>
        <p:spPr bwMode="auto">
          <a:xfrm>
            <a:off x="395536" y="404664"/>
            <a:ext cx="3528392" cy="5840678"/>
          </a:xfrm>
          <a:prstGeom prst="rect">
            <a:avLst/>
          </a:prstGeom>
          <a:noFill/>
        </p:spPr>
      </p:pic>
      <p:pic>
        <p:nvPicPr>
          <p:cNvPr id="4099" name="Picture 3" descr="C:\Documents and Settings\Home\My Documents\My Pictures\Digital Camera Photos\Ecology\Loe\birds DChap to pay\blue green algae at loe pool.jpg"/>
          <p:cNvPicPr>
            <a:picLocks noChangeAspect="1" noChangeArrowheads="1"/>
          </p:cNvPicPr>
          <p:nvPr/>
        </p:nvPicPr>
        <p:blipFill>
          <a:blip r:embed="rId4" cstate="email"/>
          <a:srcRect/>
          <a:stretch>
            <a:fillRect/>
          </a:stretch>
        </p:blipFill>
        <p:spPr bwMode="auto">
          <a:xfrm>
            <a:off x="4139952" y="1412776"/>
            <a:ext cx="4789040" cy="4800534"/>
          </a:xfrm>
          <a:prstGeom prst="rect">
            <a:avLst/>
          </a:prstGeom>
          <a:noFill/>
        </p:spPr>
      </p:pic>
      <p:sp>
        <p:nvSpPr>
          <p:cNvPr id="6" name="Rectangle 5"/>
          <p:cNvSpPr/>
          <p:nvPr/>
        </p:nvSpPr>
        <p:spPr>
          <a:xfrm>
            <a:off x="6516216" y="5733256"/>
            <a:ext cx="2334613" cy="369332"/>
          </a:xfrm>
          <a:prstGeom prst="rect">
            <a:avLst/>
          </a:prstGeom>
        </p:spPr>
        <p:txBody>
          <a:bodyPr wrap="none">
            <a:spAutoFit/>
          </a:bodyPr>
          <a:lstStyle/>
          <a:p>
            <a:r>
              <a:rPr lang="en-GB" smtClean="0"/>
              <a:t>Photo: David Chapman</a:t>
            </a:r>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nvGraphicFramePr>
        <p:xfrm>
          <a:off x="0" y="692696"/>
          <a:ext cx="10005937" cy="590621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79512" y="188640"/>
            <a:ext cx="9144000" cy="1143000"/>
          </a:xfrm>
        </p:spPr>
        <p:txBody>
          <a:bodyPr>
            <a:noAutofit/>
          </a:bodyPr>
          <a:lstStyle/>
          <a:p>
            <a:pPr algn="l"/>
            <a:r>
              <a:rPr lang="en-GB" sz="3600" b="1" smtClean="0">
                <a:solidFill>
                  <a:srgbClr val="27697B"/>
                </a:solidFill>
              </a:rPr>
              <a:t>Historic, current and target total phosphorus concentrations for </a:t>
            </a:r>
            <a:r>
              <a:rPr lang="en-GB" sz="3600" b="1" err="1" smtClean="0">
                <a:solidFill>
                  <a:srgbClr val="27697B"/>
                </a:solidFill>
              </a:rPr>
              <a:t>Loe</a:t>
            </a:r>
            <a:r>
              <a:rPr lang="en-GB" sz="3600" b="1" smtClean="0">
                <a:solidFill>
                  <a:srgbClr val="27697B"/>
                </a:solidFill>
              </a:rPr>
              <a:t> Pool</a:t>
            </a:r>
            <a:endParaRPr lang="en-GB" sz="3600" b="1">
              <a:solidFill>
                <a:srgbClr val="27697B"/>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332656"/>
            <a:ext cx="3598168" cy="1470025"/>
          </a:xfrm>
        </p:spPr>
        <p:txBody>
          <a:bodyPr>
            <a:normAutofit/>
          </a:bodyPr>
          <a:lstStyle/>
          <a:p>
            <a:pPr algn="l"/>
            <a:r>
              <a:rPr lang="en-GB" b="1" smtClean="0"/>
              <a:t>The future:</a:t>
            </a:r>
            <a:br>
              <a:rPr lang="en-GB" b="1" smtClean="0"/>
            </a:br>
            <a:r>
              <a:rPr lang="en-GB" b="1" smtClean="0"/>
              <a:t>clear water</a:t>
            </a:r>
            <a:endParaRPr lang="en-GB" b="1"/>
          </a:p>
        </p:txBody>
      </p:sp>
      <p:sp>
        <p:nvSpPr>
          <p:cNvPr id="3" name="Subtitle 2"/>
          <p:cNvSpPr>
            <a:spLocks noGrp="1"/>
          </p:cNvSpPr>
          <p:nvPr>
            <p:ph type="subTitle" idx="1"/>
          </p:nvPr>
        </p:nvSpPr>
        <p:spPr>
          <a:xfrm>
            <a:off x="467544" y="2420888"/>
            <a:ext cx="3672408" cy="3816424"/>
          </a:xfrm>
        </p:spPr>
        <p:txBody>
          <a:bodyPr>
            <a:normAutofit lnSpcReduction="10000"/>
          </a:bodyPr>
          <a:lstStyle/>
          <a:p>
            <a:pPr marL="361950" indent="-361950" algn="l">
              <a:buFont typeface="Arial" pitchFamily="34" charset="0"/>
              <a:buChar char="•"/>
            </a:pPr>
            <a:r>
              <a:rPr lang="en-GB" smtClean="0"/>
              <a:t>Algal blooms a thing of the past</a:t>
            </a:r>
          </a:p>
          <a:p>
            <a:pPr marL="361950" indent="-361950" algn="l">
              <a:buFont typeface="Arial" pitchFamily="34" charset="0"/>
              <a:buChar char="•"/>
            </a:pPr>
            <a:endParaRPr lang="en-GB" smtClean="0"/>
          </a:p>
          <a:p>
            <a:pPr marL="361950" indent="-361950" algn="l">
              <a:buFont typeface="Arial" pitchFamily="34" charset="0"/>
              <a:buChar char="•"/>
            </a:pPr>
            <a:r>
              <a:rPr lang="en-GB" smtClean="0"/>
              <a:t>Recovery of </a:t>
            </a:r>
            <a:r>
              <a:rPr lang="en-GB" err="1" smtClean="0"/>
              <a:t>macrophyte</a:t>
            </a:r>
            <a:r>
              <a:rPr lang="en-GB" smtClean="0"/>
              <a:t> beds</a:t>
            </a:r>
          </a:p>
          <a:p>
            <a:pPr marL="361950" indent="-361950" algn="l">
              <a:buFont typeface="Arial" pitchFamily="34" charset="0"/>
              <a:buChar char="•"/>
            </a:pPr>
            <a:endParaRPr lang="en-GB"/>
          </a:p>
          <a:p>
            <a:pPr marL="361950" indent="-361950" algn="l">
              <a:buFont typeface="Arial" pitchFamily="34" charset="0"/>
              <a:buChar char="•"/>
            </a:pPr>
            <a:r>
              <a:rPr lang="en-GB" smtClean="0"/>
              <a:t>Stable ecology</a:t>
            </a:r>
          </a:p>
          <a:p>
            <a:pPr algn="l"/>
            <a:endParaRPr lang="en-GB"/>
          </a:p>
        </p:txBody>
      </p:sp>
      <p:pic>
        <p:nvPicPr>
          <p:cNvPr id="3075" name="Picture 3" descr="C:\Documents and Settings\Home\My Documents\My Pictures\Digital Camera Photos\Ecology\Loe\algae\Hydrodictyon distant crop.JPG"/>
          <p:cNvPicPr>
            <a:picLocks noChangeAspect="1" noChangeArrowheads="1"/>
          </p:cNvPicPr>
          <p:nvPr/>
        </p:nvPicPr>
        <p:blipFill>
          <a:blip r:embed="rId3" cstate="email"/>
          <a:srcRect/>
          <a:stretch>
            <a:fillRect/>
          </a:stretch>
        </p:blipFill>
        <p:spPr bwMode="auto">
          <a:xfrm>
            <a:off x="4427984" y="332656"/>
            <a:ext cx="4212102" cy="3225516"/>
          </a:xfrm>
          <a:prstGeom prst="rect">
            <a:avLst/>
          </a:prstGeom>
          <a:noFill/>
        </p:spPr>
      </p:pic>
      <p:sp>
        <p:nvSpPr>
          <p:cNvPr id="6" name="Rectangle 5"/>
          <p:cNvSpPr/>
          <p:nvPr/>
        </p:nvSpPr>
        <p:spPr>
          <a:xfrm>
            <a:off x="5580112" y="5805264"/>
            <a:ext cx="2025876" cy="369332"/>
          </a:xfrm>
          <a:prstGeom prst="rect">
            <a:avLst/>
          </a:prstGeom>
        </p:spPr>
        <p:txBody>
          <a:bodyPr wrap="none">
            <a:spAutoFit/>
          </a:bodyPr>
          <a:lstStyle/>
          <a:p>
            <a:r>
              <a:rPr lang="en-GB" smtClean="0"/>
              <a:t>Photo: Jan </a:t>
            </a:r>
            <a:r>
              <a:rPr lang="en-GB" err="1" smtClean="0"/>
              <a:t>Dinsdale</a:t>
            </a:r>
            <a:endParaRPr lang="en-GB"/>
          </a:p>
        </p:txBody>
      </p:sp>
      <p:pic>
        <p:nvPicPr>
          <p:cNvPr id="3076" name="Picture 4" descr="C:\Documents and Settings\Home\My Documents\My Pictures\Digital Camera Photos\Ecology\Loe\birds DChap to pay\loe pool 1009 (6).jpg"/>
          <p:cNvPicPr>
            <a:picLocks noChangeAspect="1" noChangeArrowheads="1"/>
          </p:cNvPicPr>
          <p:nvPr/>
        </p:nvPicPr>
        <p:blipFill>
          <a:blip r:embed="rId4" cstate="email"/>
          <a:srcRect/>
          <a:stretch>
            <a:fillRect/>
          </a:stretch>
        </p:blipFill>
        <p:spPr bwMode="auto">
          <a:xfrm>
            <a:off x="4427984" y="3861048"/>
            <a:ext cx="4248472" cy="2832315"/>
          </a:xfrm>
          <a:prstGeom prst="rect">
            <a:avLst/>
          </a:prstGeom>
          <a:noFill/>
        </p:spPr>
      </p:pic>
      <p:sp>
        <p:nvSpPr>
          <p:cNvPr id="8" name="Rectangle 7"/>
          <p:cNvSpPr/>
          <p:nvPr/>
        </p:nvSpPr>
        <p:spPr>
          <a:xfrm>
            <a:off x="6804248" y="6309320"/>
            <a:ext cx="1856727" cy="307777"/>
          </a:xfrm>
          <a:prstGeom prst="rect">
            <a:avLst/>
          </a:prstGeom>
        </p:spPr>
        <p:txBody>
          <a:bodyPr wrap="none">
            <a:spAutoFit/>
          </a:bodyPr>
          <a:lstStyle/>
          <a:p>
            <a:r>
              <a:rPr lang="en-GB" sz="1400" smtClean="0"/>
              <a:t>Photo: David Chapman</a:t>
            </a:r>
            <a:endParaRPr lang="en-GB" sz="1400"/>
          </a:p>
        </p:txBody>
      </p:sp>
      <p:sp>
        <p:nvSpPr>
          <p:cNvPr id="9" name="Rectangle 8"/>
          <p:cNvSpPr/>
          <p:nvPr/>
        </p:nvSpPr>
        <p:spPr>
          <a:xfrm>
            <a:off x="6948264" y="3140968"/>
            <a:ext cx="1617622" cy="307777"/>
          </a:xfrm>
          <a:prstGeom prst="rect">
            <a:avLst/>
          </a:prstGeom>
        </p:spPr>
        <p:txBody>
          <a:bodyPr wrap="none">
            <a:spAutoFit/>
          </a:bodyPr>
          <a:lstStyle/>
          <a:p>
            <a:r>
              <a:rPr lang="en-GB" sz="1400" smtClean="0"/>
              <a:t>Photo: Jan </a:t>
            </a:r>
            <a:r>
              <a:rPr lang="en-GB" sz="1400" err="1" smtClean="0"/>
              <a:t>Dinsdale</a:t>
            </a:r>
            <a:endParaRPr lang="en-GB" sz="14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1 wet woodland Liz"/>
          <p:cNvPicPr>
            <a:picLocks noChangeAspect="1" noChangeArrowheads="1"/>
          </p:cNvPicPr>
          <p:nvPr/>
        </p:nvPicPr>
        <p:blipFill>
          <a:blip r:embed="rId3" cstate="email"/>
          <a:srcRect/>
          <a:stretch>
            <a:fillRect/>
          </a:stretch>
        </p:blipFill>
        <p:spPr bwMode="auto">
          <a:xfrm>
            <a:off x="539552" y="1196752"/>
            <a:ext cx="7992888" cy="5250230"/>
          </a:xfrm>
          <a:prstGeom prst="rect">
            <a:avLst/>
          </a:prstGeom>
          <a:noFill/>
          <a:ln w="9525">
            <a:noFill/>
            <a:miter lim="800000"/>
            <a:headEnd/>
            <a:tailEnd/>
          </a:ln>
        </p:spPr>
      </p:pic>
      <p:sp>
        <p:nvSpPr>
          <p:cNvPr id="5" name="Rectangle 6"/>
          <p:cNvSpPr>
            <a:spLocks noChangeArrowheads="1"/>
          </p:cNvSpPr>
          <p:nvPr/>
        </p:nvSpPr>
        <p:spPr bwMode="auto">
          <a:xfrm>
            <a:off x="6444208" y="5877272"/>
            <a:ext cx="2106026" cy="369332"/>
          </a:xfrm>
          <a:prstGeom prst="rect">
            <a:avLst/>
          </a:prstGeom>
          <a:noFill/>
          <a:ln w="9525">
            <a:noFill/>
            <a:miter lim="800000"/>
            <a:headEnd/>
            <a:tailEnd/>
          </a:ln>
        </p:spPr>
        <p:txBody>
          <a:bodyPr wrap="none">
            <a:spAutoFit/>
          </a:bodyPr>
          <a:lstStyle/>
          <a:p>
            <a:r>
              <a:rPr lang="en-GB" dirty="0" smtClean="0"/>
              <a:t>Photo: Jan </a:t>
            </a:r>
            <a:r>
              <a:rPr lang="en-GB" dirty="0" err="1" smtClean="0"/>
              <a:t>Dinsdale</a:t>
            </a:r>
            <a:endParaRPr lang="en-GB" dirty="0"/>
          </a:p>
        </p:txBody>
      </p:sp>
      <p:sp>
        <p:nvSpPr>
          <p:cNvPr id="21506" name="Rectangle 2"/>
          <p:cNvSpPr>
            <a:spLocks noGrp="1" noChangeArrowheads="1"/>
          </p:cNvSpPr>
          <p:nvPr>
            <p:ph type="title"/>
          </p:nvPr>
        </p:nvSpPr>
        <p:spPr>
          <a:xfrm>
            <a:off x="395536" y="0"/>
            <a:ext cx="8229600" cy="1143000"/>
          </a:xfrm>
        </p:spPr>
        <p:txBody>
          <a:bodyPr>
            <a:normAutofit/>
          </a:bodyPr>
          <a:lstStyle/>
          <a:p>
            <a:pPr eaLnBrk="1" hangingPunct="1"/>
            <a:r>
              <a:rPr lang="en-GB" dirty="0" smtClean="0"/>
              <a:t>The Catchment Approach</a:t>
            </a:r>
            <a:endParaRPr lang="en-US" dirty="0" smtClean="0"/>
          </a:p>
        </p:txBody>
      </p:sp>
      <p:sp>
        <p:nvSpPr>
          <p:cNvPr id="6" name="Rectangle 2"/>
          <p:cNvSpPr txBox="1">
            <a:spLocks noChangeArrowheads="1"/>
          </p:cNvSpPr>
          <p:nvPr/>
        </p:nvSpPr>
        <p:spPr>
          <a:xfrm>
            <a:off x="251520" y="1628800"/>
            <a:ext cx="3979168" cy="432048"/>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Home\My Documents\My Pictures\Digital Camera Photos\Ecology\Loe\Dive 2012\Plants\Elatine hexandra kennack diving.JPG"/>
          <p:cNvPicPr>
            <a:picLocks noChangeAspect="1" noChangeArrowheads="1"/>
          </p:cNvPicPr>
          <p:nvPr/>
        </p:nvPicPr>
        <p:blipFill>
          <a:blip r:embed="rId3" cstate="email"/>
          <a:srcRect/>
          <a:stretch>
            <a:fillRect/>
          </a:stretch>
        </p:blipFill>
        <p:spPr bwMode="auto">
          <a:xfrm>
            <a:off x="4427984" y="3501008"/>
            <a:ext cx="4248472" cy="3024336"/>
          </a:xfrm>
          <a:prstGeom prst="rect">
            <a:avLst/>
          </a:prstGeom>
          <a:noFill/>
        </p:spPr>
      </p:pic>
      <p:pic>
        <p:nvPicPr>
          <p:cNvPr id="7174" name="Picture 6" descr="C:\Documents and Settings\Home\My Documents\My Pictures\Digital Camera Photos\Ecology\Loe\Dive 2012\June 2012\Loe Pool dive macrophyte survey 26 06 2012 photo Jan Dinsdale.JPG"/>
          <p:cNvPicPr>
            <a:picLocks noChangeAspect="1" noChangeArrowheads="1"/>
          </p:cNvPicPr>
          <p:nvPr/>
        </p:nvPicPr>
        <p:blipFill>
          <a:blip r:embed="rId4" cstate="email"/>
          <a:srcRect/>
          <a:stretch>
            <a:fillRect/>
          </a:stretch>
        </p:blipFill>
        <p:spPr bwMode="auto">
          <a:xfrm>
            <a:off x="251520" y="3458325"/>
            <a:ext cx="3984710" cy="3050130"/>
          </a:xfrm>
          <a:prstGeom prst="rect">
            <a:avLst/>
          </a:prstGeom>
          <a:noFill/>
        </p:spPr>
      </p:pic>
      <p:pic>
        <p:nvPicPr>
          <p:cNvPr id="7170" name="Picture 2" descr="C:\Documents and Settings\Home\My Documents\My Pictures\Digital Camera Photos\Ecology\Loe\Fish and inverts\cober fish shoal 2007.JPG"/>
          <p:cNvPicPr>
            <a:picLocks noChangeAspect="1" noChangeArrowheads="1"/>
          </p:cNvPicPr>
          <p:nvPr/>
        </p:nvPicPr>
        <p:blipFill>
          <a:blip r:embed="rId5" cstate="email"/>
          <a:srcRect/>
          <a:stretch>
            <a:fillRect/>
          </a:stretch>
        </p:blipFill>
        <p:spPr bwMode="auto">
          <a:xfrm>
            <a:off x="4427984" y="476672"/>
            <a:ext cx="4263941" cy="2844015"/>
          </a:xfrm>
          <a:prstGeom prst="rect">
            <a:avLst/>
          </a:prstGeom>
          <a:noFill/>
        </p:spPr>
      </p:pic>
      <p:sp>
        <p:nvSpPr>
          <p:cNvPr id="5" name="Rectangle 4"/>
          <p:cNvSpPr/>
          <p:nvPr/>
        </p:nvSpPr>
        <p:spPr>
          <a:xfrm>
            <a:off x="7236296" y="2924944"/>
            <a:ext cx="1371786" cy="276999"/>
          </a:xfrm>
          <a:prstGeom prst="rect">
            <a:avLst/>
          </a:prstGeom>
        </p:spPr>
        <p:txBody>
          <a:bodyPr wrap="none">
            <a:spAutoFit/>
          </a:bodyPr>
          <a:lstStyle/>
          <a:p>
            <a:r>
              <a:rPr lang="en-GB" sz="1200" smtClean="0"/>
              <a:t>Photo: West Briton</a:t>
            </a:r>
            <a:endParaRPr lang="en-GB" sz="1200"/>
          </a:p>
        </p:txBody>
      </p:sp>
      <p:pic>
        <p:nvPicPr>
          <p:cNvPr id="9" name="Picture 2" descr="C:\Documents and Settings\Home\My Documents\My Pictures\Digital Camera Photos\Ecology\Loe\NE visit 2011\SDIM7591crop.jpg"/>
          <p:cNvPicPr>
            <a:picLocks noChangeAspect="1" noChangeArrowheads="1"/>
          </p:cNvPicPr>
          <p:nvPr/>
        </p:nvPicPr>
        <p:blipFill>
          <a:blip r:embed="rId6" cstate="email"/>
          <a:srcRect/>
          <a:stretch>
            <a:fillRect/>
          </a:stretch>
        </p:blipFill>
        <p:spPr bwMode="auto">
          <a:xfrm>
            <a:off x="251520" y="476672"/>
            <a:ext cx="4013888" cy="2808312"/>
          </a:xfrm>
          <a:prstGeom prst="rect">
            <a:avLst/>
          </a:prstGeom>
          <a:noFill/>
        </p:spPr>
      </p:pic>
      <p:sp>
        <p:nvSpPr>
          <p:cNvPr id="10" name="Rectangle 9"/>
          <p:cNvSpPr/>
          <p:nvPr/>
        </p:nvSpPr>
        <p:spPr>
          <a:xfrm>
            <a:off x="2771800" y="2924944"/>
            <a:ext cx="1411092" cy="276999"/>
          </a:xfrm>
          <a:prstGeom prst="rect">
            <a:avLst/>
          </a:prstGeom>
        </p:spPr>
        <p:txBody>
          <a:bodyPr wrap="none">
            <a:spAutoFit/>
          </a:bodyPr>
          <a:lstStyle/>
          <a:p>
            <a:r>
              <a:rPr lang="en-GB" sz="1200" smtClean="0"/>
              <a:t>Photo: Jan </a:t>
            </a:r>
            <a:r>
              <a:rPr lang="en-GB" sz="1200" err="1" smtClean="0"/>
              <a:t>Dinsdale</a:t>
            </a:r>
            <a:endParaRPr lang="en-GB" sz="1200"/>
          </a:p>
        </p:txBody>
      </p:sp>
      <p:sp>
        <p:nvSpPr>
          <p:cNvPr id="11" name="Rectangle 10"/>
          <p:cNvSpPr/>
          <p:nvPr/>
        </p:nvSpPr>
        <p:spPr>
          <a:xfrm>
            <a:off x="2771800" y="6165304"/>
            <a:ext cx="1411092" cy="276999"/>
          </a:xfrm>
          <a:prstGeom prst="rect">
            <a:avLst/>
          </a:prstGeom>
        </p:spPr>
        <p:txBody>
          <a:bodyPr wrap="none">
            <a:spAutoFit/>
          </a:bodyPr>
          <a:lstStyle/>
          <a:p>
            <a:r>
              <a:rPr lang="en-GB" sz="1200" smtClean="0"/>
              <a:t>Photo: Jan </a:t>
            </a:r>
            <a:r>
              <a:rPr lang="en-GB" sz="1200" err="1" smtClean="0"/>
              <a:t>Dinsdale</a:t>
            </a:r>
            <a:endParaRPr lang="en-GB" sz="1200"/>
          </a:p>
        </p:txBody>
      </p:sp>
      <p:sp>
        <p:nvSpPr>
          <p:cNvPr id="12" name="Rectangle 11"/>
          <p:cNvSpPr/>
          <p:nvPr/>
        </p:nvSpPr>
        <p:spPr>
          <a:xfrm>
            <a:off x="7164288" y="6165304"/>
            <a:ext cx="1581459" cy="276999"/>
          </a:xfrm>
          <a:prstGeom prst="rect">
            <a:avLst/>
          </a:prstGeom>
        </p:spPr>
        <p:txBody>
          <a:bodyPr wrap="none">
            <a:spAutoFit/>
          </a:bodyPr>
          <a:lstStyle/>
          <a:p>
            <a:r>
              <a:rPr lang="en-GB" sz="1200" smtClean="0"/>
              <a:t>Photo: </a:t>
            </a:r>
            <a:r>
              <a:rPr lang="en-GB" sz="1200" err="1" smtClean="0"/>
              <a:t>Kennack</a:t>
            </a:r>
            <a:r>
              <a:rPr lang="en-GB" sz="1200" smtClean="0"/>
              <a:t> Diving</a:t>
            </a:r>
            <a:endParaRPr lang="en-GB" sz="12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Home\My Documents\My Pictures\Digital Camera Photos\Ecology\Loe\community\Picture 006 Loe Tim walker.jpg"/>
          <p:cNvPicPr>
            <a:picLocks noChangeAspect="1" noChangeArrowheads="1"/>
          </p:cNvPicPr>
          <p:nvPr/>
        </p:nvPicPr>
        <p:blipFill>
          <a:blip r:embed="rId3" cstate="email"/>
          <a:srcRect/>
          <a:stretch>
            <a:fillRect/>
          </a:stretch>
        </p:blipFill>
        <p:spPr bwMode="auto">
          <a:xfrm>
            <a:off x="4067944" y="476672"/>
            <a:ext cx="4669898" cy="3501008"/>
          </a:xfrm>
          <a:prstGeom prst="rect">
            <a:avLst/>
          </a:prstGeom>
          <a:noFill/>
        </p:spPr>
      </p:pic>
      <p:sp>
        <p:nvSpPr>
          <p:cNvPr id="4" name="Rectangle 3"/>
          <p:cNvSpPr/>
          <p:nvPr/>
        </p:nvSpPr>
        <p:spPr>
          <a:xfrm>
            <a:off x="7164288" y="3573016"/>
            <a:ext cx="1531894" cy="307777"/>
          </a:xfrm>
          <a:prstGeom prst="rect">
            <a:avLst/>
          </a:prstGeom>
        </p:spPr>
        <p:txBody>
          <a:bodyPr wrap="none">
            <a:spAutoFit/>
          </a:bodyPr>
          <a:lstStyle/>
          <a:p>
            <a:r>
              <a:rPr lang="en-GB" sz="1400" smtClean="0"/>
              <a:t>Photo: Tim Walker</a:t>
            </a:r>
            <a:endParaRPr lang="en-GB" sz="1400"/>
          </a:p>
        </p:txBody>
      </p:sp>
      <p:sp>
        <p:nvSpPr>
          <p:cNvPr id="5" name="Rectangle 2"/>
          <p:cNvSpPr txBox="1">
            <a:spLocks noChangeArrowheads="1"/>
          </p:cNvSpPr>
          <p:nvPr/>
        </p:nvSpPr>
        <p:spPr>
          <a:xfrm>
            <a:off x="179512" y="476672"/>
            <a:ext cx="3816424" cy="194421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GB" sz="4000" noProof="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4000" noProof="0" smtClean="0">
                <a:latin typeface="+mj-lt"/>
                <a:ea typeface="+mj-ea"/>
                <a:cs typeface="+mj-cs"/>
              </a:rPr>
              <a:t>Local community</a:t>
            </a:r>
            <a:endParaRPr kumimoji="0" lang="en-US" sz="4000" b="0" i="0" u="none" strike="noStrike" kern="1200" cap="none" spc="0" normalizeH="0" baseline="0" noProof="0" smtClean="0">
              <a:ln>
                <a:noFill/>
              </a:ln>
              <a:solidFill>
                <a:schemeClr val="tx1"/>
              </a:solidFill>
              <a:effectLst/>
              <a:uLnTx/>
              <a:uFillTx/>
              <a:latin typeface="+mj-lt"/>
              <a:ea typeface="+mj-ea"/>
              <a:cs typeface="+mj-cs"/>
            </a:endParaRPr>
          </a:p>
        </p:txBody>
      </p:sp>
      <p:pic>
        <p:nvPicPr>
          <p:cNvPr id="2051" name="Picture 3" descr="C:\Documents and Settings\Home\My Documents\My Pictures\Digital Camera Photos\Ecology\Loe\community\bodrifty1 by JD.JPG"/>
          <p:cNvPicPr>
            <a:picLocks noChangeAspect="1" noChangeArrowheads="1"/>
          </p:cNvPicPr>
          <p:nvPr/>
        </p:nvPicPr>
        <p:blipFill>
          <a:blip r:embed="rId4" cstate="email"/>
          <a:srcRect/>
          <a:stretch>
            <a:fillRect/>
          </a:stretch>
        </p:blipFill>
        <p:spPr bwMode="auto">
          <a:xfrm>
            <a:off x="323528" y="2963487"/>
            <a:ext cx="4608512" cy="3492132"/>
          </a:xfrm>
          <a:prstGeom prst="rect">
            <a:avLst/>
          </a:prstGeom>
          <a:noFill/>
        </p:spPr>
      </p:pic>
      <p:sp>
        <p:nvSpPr>
          <p:cNvPr id="7" name="Rectangle 6"/>
          <p:cNvSpPr/>
          <p:nvPr/>
        </p:nvSpPr>
        <p:spPr>
          <a:xfrm>
            <a:off x="3203848" y="6093296"/>
            <a:ext cx="1617622" cy="307777"/>
          </a:xfrm>
          <a:prstGeom prst="rect">
            <a:avLst/>
          </a:prstGeom>
        </p:spPr>
        <p:txBody>
          <a:bodyPr wrap="none">
            <a:spAutoFit/>
          </a:bodyPr>
          <a:lstStyle/>
          <a:p>
            <a:r>
              <a:rPr lang="en-GB" sz="1400" smtClean="0">
                <a:solidFill>
                  <a:schemeClr val="bg1"/>
                </a:solidFill>
              </a:rPr>
              <a:t>Photo: Jan </a:t>
            </a:r>
            <a:r>
              <a:rPr lang="en-GB" sz="1400" err="1" smtClean="0">
                <a:solidFill>
                  <a:schemeClr val="bg1"/>
                </a:solidFill>
              </a:rPr>
              <a:t>Dinsdale</a:t>
            </a:r>
            <a:endParaRPr lang="en-GB" sz="1400">
              <a:solidFill>
                <a:schemeClr val="bg1"/>
              </a:solidFill>
            </a:endParaRPr>
          </a:p>
        </p:txBody>
      </p:sp>
      <p:sp>
        <p:nvSpPr>
          <p:cNvPr id="8" name="Rectangle 2"/>
          <p:cNvSpPr txBox="1">
            <a:spLocks noChangeArrowheads="1"/>
          </p:cNvSpPr>
          <p:nvPr/>
        </p:nvSpPr>
        <p:spPr>
          <a:xfrm>
            <a:off x="4932040" y="4005064"/>
            <a:ext cx="3816424" cy="194421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GB" sz="4000" noProof="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GB" sz="4000" noProof="0" smtClean="0">
                <a:latin typeface="+mj-lt"/>
                <a:ea typeface="+mj-ea"/>
                <a:cs typeface="+mj-cs"/>
              </a:rPr>
              <a:t>Environmental education</a:t>
            </a:r>
            <a:endParaRPr kumimoji="0" lang="en-US" sz="4000" b="0" i="0" u="none" strike="noStrike" kern="1200" cap="none" spc="0" normalizeH="0" baseline="0" noProof="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Home\My Documents\My Pictures\Digital Camera Photos\Ecology\Loe\community\Pond Dipping02.jpg"/>
          <p:cNvPicPr>
            <a:picLocks noChangeAspect="1" noChangeArrowheads="1"/>
          </p:cNvPicPr>
          <p:nvPr/>
        </p:nvPicPr>
        <p:blipFill>
          <a:blip r:embed="rId3" cstate="email"/>
          <a:srcRect/>
          <a:stretch>
            <a:fillRect/>
          </a:stretch>
        </p:blipFill>
        <p:spPr bwMode="auto">
          <a:xfrm>
            <a:off x="4745764" y="1052736"/>
            <a:ext cx="3648405" cy="5472608"/>
          </a:xfrm>
          <a:prstGeom prst="rect">
            <a:avLst/>
          </a:prstGeom>
          <a:noFill/>
        </p:spPr>
      </p:pic>
      <p:pic>
        <p:nvPicPr>
          <p:cNvPr id="4" name="Picture 7" descr="SDIM7826v"/>
          <p:cNvPicPr>
            <a:picLocks noChangeAspect="1" noChangeArrowheads="1"/>
          </p:cNvPicPr>
          <p:nvPr/>
        </p:nvPicPr>
        <p:blipFill>
          <a:blip r:embed="rId4" cstate="email"/>
          <a:srcRect/>
          <a:stretch>
            <a:fillRect/>
          </a:stretch>
        </p:blipFill>
        <p:spPr bwMode="auto">
          <a:xfrm>
            <a:off x="611560" y="1052736"/>
            <a:ext cx="3600400" cy="5400601"/>
          </a:xfrm>
          <a:prstGeom prst="rect">
            <a:avLst/>
          </a:prstGeom>
          <a:noFill/>
          <a:ln w="9525">
            <a:noFill/>
            <a:miter lim="800000"/>
            <a:headEnd/>
            <a:tailEnd/>
          </a:ln>
        </p:spPr>
      </p:pic>
      <p:sp>
        <p:nvSpPr>
          <p:cNvPr id="5" name="Rectangle 2"/>
          <p:cNvSpPr txBox="1">
            <a:spLocks noChangeArrowheads="1"/>
          </p:cNvSpPr>
          <p:nvPr/>
        </p:nvSpPr>
        <p:spPr>
          <a:xfrm>
            <a:off x="539552" y="0"/>
            <a:ext cx="7776864" cy="90872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i="0" u="none" strike="noStrike" kern="1200" cap="none" spc="0" normalizeH="0" baseline="0" noProof="0" smtClean="0">
                <a:ln>
                  <a:noFill/>
                </a:ln>
                <a:effectLst/>
                <a:uLnTx/>
                <a:uFillTx/>
                <a:latin typeface="+mj-lt"/>
                <a:ea typeface="+mj-ea"/>
                <a:cs typeface="+mj-cs"/>
              </a:rPr>
              <a:t>Enjoying nature and helping</a:t>
            </a:r>
            <a:r>
              <a:rPr kumimoji="0" lang="en-GB" sz="4400" i="0" u="none" strike="noStrike" kern="1200" cap="none" spc="0" normalizeH="0" noProof="0" smtClean="0">
                <a:ln>
                  <a:noFill/>
                </a:ln>
                <a:effectLst/>
                <a:uLnTx/>
                <a:uFillTx/>
                <a:latin typeface="+mj-lt"/>
                <a:ea typeface="+mj-ea"/>
                <a:cs typeface="+mj-cs"/>
              </a:rPr>
              <a:t> out</a:t>
            </a:r>
            <a:endParaRPr kumimoji="0" lang="en-GB" sz="4400" i="0" u="none" strike="noStrike" kern="1200" cap="none" spc="0" normalizeH="0" baseline="0" noProof="0" smtClean="0">
              <a:ln>
                <a:noFill/>
              </a:ln>
              <a:effectLst/>
              <a:uLnTx/>
              <a:uFillTx/>
              <a:latin typeface="+mj-lt"/>
              <a:ea typeface="+mj-ea"/>
              <a:cs typeface="+mj-cs"/>
            </a:endParaRPr>
          </a:p>
        </p:txBody>
      </p:sp>
      <p:sp>
        <p:nvSpPr>
          <p:cNvPr id="6" name="Rectangle 6"/>
          <p:cNvSpPr>
            <a:spLocks noChangeArrowheads="1"/>
          </p:cNvSpPr>
          <p:nvPr/>
        </p:nvSpPr>
        <p:spPr bwMode="auto">
          <a:xfrm>
            <a:off x="6300192" y="6093296"/>
            <a:ext cx="2106026" cy="369332"/>
          </a:xfrm>
          <a:prstGeom prst="rect">
            <a:avLst/>
          </a:prstGeom>
          <a:noFill/>
          <a:ln w="9525">
            <a:noFill/>
            <a:miter lim="800000"/>
            <a:headEnd/>
            <a:tailEnd/>
          </a:ln>
        </p:spPr>
        <p:txBody>
          <a:bodyPr wrap="square">
            <a:spAutoFit/>
          </a:bodyPr>
          <a:lstStyle/>
          <a:p>
            <a:r>
              <a:rPr lang="en-GB" smtClean="0"/>
              <a:t>Photos: Jan </a:t>
            </a:r>
            <a:r>
              <a:rPr lang="en-GB" err="1" smtClean="0"/>
              <a:t>Dinsdale</a:t>
            </a:r>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427984" y="692696"/>
            <a:ext cx="4038600" cy="1396752"/>
          </a:xfrm>
        </p:spPr>
        <p:txBody>
          <a:bodyPr>
            <a:normAutofit/>
          </a:bodyPr>
          <a:lstStyle/>
          <a:p>
            <a:pPr algn="ctr">
              <a:buNone/>
            </a:pPr>
            <a:r>
              <a:rPr lang="en-GB" sz="5400" b="1" smtClean="0"/>
              <a:t>Thank you</a:t>
            </a:r>
            <a:endParaRPr lang="en-GB" sz="5400" b="1"/>
          </a:p>
        </p:txBody>
      </p:sp>
      <p:pic>
        <p:nvPicPr>
          <p:cNvPr id="13314" name="Picture 2" descr="C:\Documents and Settings\Home\My Documents\My Pictures\Digital Camera Photos\Ecology\Loe\birds DChap to pay\used and paid\kingfisher (65).jpg"/>
          <p:cNvPicPr>
            <a:picLocks noGrp="1" noChangeAspect="1" noChangeArrowheads="1"/>
          </p:cNvPicPr>
          <p:nvPr>
            <p:ph sz="half" idx="1"/>
          </p:nvPr>
        </p:nvPicPr>
        <p:blipFill>
          <a:blip r:embed="rId2" cstate="email"/>
          <a:srcRect/>
          <a:stretch>
            <a:fillRect/>
          </a:stretch>
        </p:blipFill>
        <p:spPr bwMode="auto">
          <a:xfrm>
            <a:off x="323528" y="620688"/>
            <a:ext cx="3672408" cy="5508612"/>
          </a:xfrm>
          <a:prstGeom prst="rect">
            <a:avLst/>
          </a:prstGeom>
          <a:noFill/>
        </p:spPr>
      </p:pic>
      <p:pic>
        <p:nvPicPr>
          <p:cNvPr id="6" name="Picture 3" descr="C:\Documents and Settings\Home\My Documents\My Pictures\Digital Camera Photos\Ecology\Loe\logos\natural england.jpg"/>
          <p:cNvPicPr>
            <a:picLocks noChangeAspect="1" noChangeArrowheads="1"/>
          </p:cNvPicPr>
          <p:nvPr/>
        </p:nvPicPr>
        <p:blipFill>
          <a:blip r:embed="rId3" cstate="email"/>
          <a:srcRect/>
          <a:stretch>
            <a:fillRect/>
          </a:stretch>
        </p:blipFill>
        <p:spPr bwMode="auto">
          <a:xfrm>
            <a:off x="4355976" y="4509120"/>
            <a:ext cx="864096" cy="864096"/>
          </a:xfrm>
          <a:prstGeom prst="rect">
            <a:avLst/>
          </a:prstGeom>
          <a:noFill/>
        </p:spPr>
      </p:pic>
      <p:pic>
        <p:nvPicPr>
          <p:cNvPr id="7" name="Picture 8" descr="C:\Documents and Settings\Home\My Documents\My Pictures\Digital Camera Photos\Ecology\Loe\logos\SWW.png"/>
          <p:cNvPicPr>
            <a:picLocks noChangeAspect="1" noChangeArrowheads="1"/>
          </p:cNvPicPr>
          <p:nvPr/>
        </p:nvPicPr>
        <p:blipFill>
          <a:blip r:embed="rId4" cstate="email"/>
          <a:srcRect/>
          <a:stretch>
            <a:fillRect/>
          </a:stretch>
        </p:blipFill>
        <p:spPr bwMode="auto">
          <a:xfrm>
            <a:off x="4355976" y="3356992"/>
            <a:ext cx="2007945" cy="792088"/>
          </a:xfrm>
          <a:prstGeom prst="rect">
            <a:avLst/>
          </a:prstGeom>
          <a:noFill/>
        </p:spPr>
      </p:pic>
      <p:pic>
        <p:nvPicPr>
          <p:cNvPr id="8" name="Picture 2"/>
          <p:cNvPicPr>
            <a:picLocks noChangeAspect="1" noChangeArrowheads="1"/>
          </p:cNvPicPr>
          <p:nvPr/>
        </p:nvPicPr>
        <p:blipFill>
          <a:blip r:embed="rId5" cstate="email"/>
          <a:srcRect/>
          <a:stretch>
            <a:fillRect/>
          </a:stretch>
        </p:blipFill>
        <p:spPr bwMode="auto">
          <a:xfrm>
            <a:off x="7740352" y="5013176"/>
            <a:ext cx="1043856" cy="936104"/>
          </a:xfrm>
          <a:prstGeom prst="rect">
            <a:avLst/>
          </a:prstGeom>
          <a:noFill/>
          <a:ln w="9525">
            <a:noFill/>
            <a:miter lim="800000"/>
            <a:headEnd/>
            <a:tailEnd/>
          </a:ln>
          <a:effectLst/>
        </p:spPr>
      </p:pic>
      <p:pic>
        <p:nvPicPr>
          <p:cNvPr id="9" name="Picture 7" descr="C:\Documents and Settings\Home\My Documents\My Pictures\Digital Camera Photos\Ecology\Loe\logos\CC-420x404.jpg"/>
          <p:cNvPicPr>
            <a:picLocks noChangeAspect="1" noChangeArrowheads="1"/>
          </p:cNvPicPr>
          <p:nvPr/>
        </p:nvPicPr>
        <p:blipFill>
          <a:blip r:embed="rId6" cstate="email"/>
          <a:srcRect/>
          <a:stretch>
            <a:fillRect/>
          </a:stretch>
        </p:blipFill>
        <p:spPr bwMode="auto">
          <a:xfrm>
            <a:off x="6444208" y="5229200"/>
            <a:ext cx="841282" cy="809232"/>
          </a:xfrm>
          <a:prstGeom prst="rect">
            <a:avLst/>
          </a:prstGeom>
          <a:noFill/>
        </p:spPr>
      </p:pic>
      <p:pic>
        <p:nvPicPr>
          <p:cNvPr id="10" name="Picture 6" descr="C:\Documents and Settings\Home\My Documents\My Pictures\Digital Camera Photos\Ecology\Loe\logos\Environment_Agency_ logo.JPG"/>
          <p:cNvPicPr>
            <a:picLocks noChangeAspect="1" noChangeArrowheads="1"/>
          </p:cNvPicPr>
          <p:nvPr/>
        </p:nvPicPr>
        <p:blipFill>
          <a:blip r:embed="rId7" cstate="email"/>
          <a:srcRect/>
          <a:stretch>
            <a:fillRect/>
          </a:stretch>
        </p:blipFill>
        <p:spPr bwMode="auto">
          <a:xfrm>
            <a:off x="4355976" y="5589240"/>
            <a:ext cx="1772602" cy="490111"/>
          </a:xfrm>
          <a:prstGeom prst="rect">
            <a:avLst/>
          </a:prstGeom>
          <a:noFill/>
        </p:spPr>
      </p:pic>
      <p:pic>
        <p:nvPicPr>
          <p:cNvPr id="11" name="Picture 9" descr="C:\Documents and Settings\Home\My Documents\My Pictures\Digital Camera Photos\Ecology\Loe\logos\kelda.bmp"/>
          <p:cNvPicPr>
            <a:picLocks noChangeAspect="1" noChangeArrowheads="1"/>
          </p:cNvPicPr>
          <p:nvPr/>
        </p:nvPicPr>
        <p:blipFill>
          <a:blip r:embed="rId8" cstate="email"/>
          <a:srcRect/>
          <a:stretch>
            <a:fillRect/>
          </a:stretch>
        </p:blipFill>
        <p:spPr bwMode="auto">
          <a:xfrm>
            <a:off x="5724128" y="4365104"/>
            <a:ext cx="1800200" cy="547887"/>
          </a:xfrm>
          <a:prstGeom prst="rect">
            <a:avLst/>
          </a:prstGeom>
          <a:noFill/>
        </p:spPr>
      </p:pic>
      <p:pic>
        <p:nvPicPr>
          <p:cNvPr id="12" name="Picture 10" descr="C:\Documents and Settings\Home\My Documents\My Pictures\Digital Camera Photos\Ecology\Loe\logos\royal navy.bmp"/>
          <p:cNvPicPr>
            <a:picLocks noChangeAspect="1" noChangeArrowheads="1"/>
          </p:cNvPicPr>
          <p:nvPr/>
        </p:nvPicPr>
        <p:blipFill>
          <a:blip r:embed="rId9" cstate="email"/>
          <a:srcRect/>
          <a:stretch>
            <a:fillRect/>
          </a:stretch>
        </p:blipFill>
        <p:spPr bwMode="auto">
          <a:xfrm>
            <a:off x="7884368" y="3645024"/>
            <a:ext cx="864096" cy="10276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Home\My Documents\My Pictures\Digital Camera Photos\Ecology\Loe\birds DChap to pay\otter in water 0909 (23).jpg"/>
          <p:cNvPicPr>
            <a:picLocks noChangeAspect="1" noChangeArrowheads="1"/>
          </p:cNvPicPr>
          <p:nvPr/>
        </p:nvPicPr>
        <p:blipFill>
          <a:blip r:embed="rId3" cstate="email"/>
          <a:srcRect/>
          <a:stretch>
            <a:fillRect/>
          </a:stretch>
        </p:blipFill>
        <p:spPr bwMode="auto">
          <a:xfrm>
            <a:off x="827584" y="1124744"/>
            <a:ext cx="5365104" cy="4032448"/>
          </a:xfrm>
          <a:prstGeom prst="rect">
            <a:avLst/>
          </a:prstGeom>
          <a:noFill/>
        </p:spPr>
      </p:pic>
      <p:pic>
        <p:nvPicPr>
          <p:cNvPr id="12291" name="Picture 3" descr="C:\Documents and Settings\Home\My Documents\My Pictures\Digital Camera Photos\Ecology\Loe\birds DChap to pay\otter spraint (1).jpg"/>
          <p:cNvPicPr>
            <a:picLocks noChangeAspect="1" noChangeArrowheads="1"/>
          </p:cNvPicPr>
          <p:nvPr/>
        </p:nvPicPr>
        <p:blipFill>
          <a:blip r:embed="rId4" cstate="email"/>
          <a:srcRect/>
          <a:stretch>
            <a:fillRect/>
          </a:stretch>
        </p:blipFill>
        <p:spPr bwMode="auto">
          <a:xfrm>
            <a:off x="5076056" y="3356992"/>
            <a:ext cx="3744416" cy="3200400"/>
          </a:xfrm>
          <a:prstGeom prst="rect">
            <a:avLst/>
          </a:prstGeom>
          <a:noFill/>
        </p:spPr>
      </p:pic>
      <p:sp>
        <p:nvSpPr>
          <p:cNvPr id="7" name="Rectangle 2"/>
          <p:cNvSpPr txBox="1">
            <a:spLocks noChangeArrowheads="1"/>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smtClean="0">
                <a:ln>
                  <a:noFill/>
                </a:ln>
                <a:solidFill>
                  <a:schemeClr val="tx1"/>
                </a:solidFill>
                <a:effectLst/>
                <a:uLnTx/>
                <a:uFillTx/>
                <a:latin typeface="+mj-lt"/>
                <a:ea typeface="+mj-ea"/>
                <a:cs typeface="+mj-cs"/>
              </a:rPr>
              <a:t>Improved water quality - Otter</a:t>
            </a:r>
            <a:endParaRPr kumimoji="0" lang="en-US" sz="4400" b="0" i="0" u="none" strike="noStrike" kern="1200" cap="none" spc="0" normalizeH="0" baseline="0" noProof="0" smtClean="0">
              <a:ln>
                <a:noFill/>
              </a:ln>
              <a:solidFill>
                <a:schemeClr val="tx1"/>
              </a:solidFill>
              <a:effectLst/>
              <a:uLnTx/>
              <a:uFillTx/>
              <a:latin typeface="+mj-lt"/>
              <a:ea typeface="+mj-ea"/>
              <a:cs typeface="+mj-cs"/>
            </a:endParaRPr>
          </a:p>
        </p:txBody>
      </p:sp>
      <p:sp>
        <p:nvSpPr>
          <p:cNvPr id="8" name="Rectangle 7"/>
          <p:cNvSpPr/>
          <p:nvPr/>
        </p:nvSpPr>
        <p:spPr>
          <a:xfrm>
            <a:off x="899592" y="4725144"/>
            <a:ext cx="1927259" cy="307777"/>
          </a:xfrm>
          <a:prstGeom prst="rect">
            <a:avLst/>
          </a:prstGeom>
        </p:spPr>
        <p:txBody>
          <a:bodyPr wrap="none">
            <a:spAutoFit/>
          </a:bodyPr>
          <a:lstStyle/>
          <a:p>
            <a:r>
              <a:rPr lang="en-GB" sz="1400" smtClean="0"/>
              <a:t>Photos: David Chapman</a:t>
            </a:r>
            <a:endParaRPr lang="en-GB" sz="14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927</TotalTime>
  <Words>2409</Words>
  <Application>Microsoft Office PowerPoint</Application>
  <PresentationFormat>On-screen Show (4:3)</PresentationFormat>
  <Paragraphs>170</Paragraphs>
  <Slides>14</Slides>
  <Notes>13</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1_Office Theme</vt:lpstr>
      <vt:lpstr>Loe Pool and River Cober catchment</vt:lpstr>
      <vt:lpstr>Loe Pool Catchment Management Forum</vt:lpstr>
      <vt:lpstr>Loe Pool</vt:lpstr>
      <vt:lpstr>Breaking the bar ...</vt:lpstr>
      <vt:lpstr>SSSI: Wintering wildfowl</vt:lpstr>
      <vt:lpstr>Failing SSSI and WFD</vt:lpstr>
      <vt:lpstr>Historic, current and target total phosphorus concentrations for Loe Pool</vt:lpstr>
      <vt:lpstr>The future: clear water</vt:lpstr>
      <vt:lpstr>The Catchment Approach</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Jan</dc:creator>
  <cp:lastModifiedBy>Tim</cp:lastModifiedBy>
  <cp:revision>83</cp:revision>
  <dcterms:created xsi:type="dcterms:W3CDTF">2012-09-12T08:19:01Z</dcterms:created>
  <dcterms:modified xsi:type="dcterms:W3CDTF">2013-04-26T16:37:33Z</dcterms:modified>
</cp:coreProperties>
</file>